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96" r:id="rId1"/>
  </p:sldMasterIdLst>
  <p:notesMasterIdLst>
    <p:notesMasterId r:id="rId29"/>
  </p:notesMasterIdLst>
  <p:handoutMasterIdLst>
    <p:handoutMasterId r:id="rId30"/>
  </p:handoutMasterIdLst>
  <p:sldIdLst>
    <p:sldId id="400" r:id="rId2"/>
    <p:sldId id="422" r:id="rId3"/>
    <p:sldId id="424" r:id="rId4"/>
    <p:sldId id="428" r:id="rId5"/>
    <p:sldId id="410" r:id="rId6"/>
    <p:sldId id="427" r:id="rId7"/>
    <p:sldId id="429" r:id="rId8"/>
    <p:sldId id="412" r:id="rId9"/>
    <p:sldId id="430" r:id="rId10"/>
    <p:sldId id="433" r:id="rId11"/>
    <p:sldId id="434" r:id="rId12"/>
    <p:sldId id="436" r:id="rId13"/>
    <p:sldId id="437" r:id="rId14"/>
    <p:sldId id="426" r:id="rId15"/>
    <p:sldId id="407" r:id="rId16"/>
    <p:sldId id="408" r:id="rId17"/>
    <p:sldId id="409" r:id="rId18"/>
    <p:sldId id="414" r:id="rId19"/>
    <p:sldId id="415" r:id="rId20"/>
    <p:sldId id="416" r:id="rId21"/>
    <p:sldId id="417" r:id="rId22"/>
    <p:sldId id="419" r:id="rId23"/>
    <p:sldId id="420" r:id="rId24"/>
    <p:sldId id="435" r:id="rId25"/>
    <p:sldId id="440" r:id="rId26"/>
    <p:sldId id="438" r:id="rId27"/>
    <p:sldId id="406" r:id="rId28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IPAexゴシック" panose="020B0500000000000000" pitchFamily="50" charset="-128"/>
      <p:regular r:id="rId3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23AF6FFE-ABC1-4CD0-B07D-F65D4AEDA7C8}">
          <p14:sldIdLst>
            <p14:sldId id="400"/>
            <p14:sldId id="422"/>
            <p14:sldId id="424"/>
            <p14:sldId id="428"/>
            <p14:sldId id="410"/>
            <p14:sldId id="427"/>
            <p14:sldId id="429"/>
            <p14:sldId id="412"/>
            <p14:sldId id="430"/>
            <p14:sldId id="433"/>
            <p14:sldId id="434"/>
            <p14:sldId id="436"/>
            <p14:sldId id="437"/>
          </p14:sldIdLst>
        </p14:section>
        <p14:section name="質問用スライド" id="{D09CB1FB-FB82-43C6-B722-208B35B2FACE}">
          <p14:sldIdLst>
            <p14:sldId id="426"/>
            <p14:sldId id="407"/>
            <p14:sldId id="408"/>
            <p14:sldId id="409"/>
            <p14:sldId id="414"/>
            <p14:sldId id="415"/>
            <p14:sldId id="416"/>
            <p14:sldId id="417"/>
            <p14:sldId id="419"/>
            <p14:sldId id="420"/>
            <p14:sldId id="435"/>
            <p14:sldId id="440"/>
            <p14:sldId id="43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CFFFF"/>
    <a:srgbClr val="009900"/>
    <a:srgbClr val="FFCC66"/>
    <a:srgbClr val="CC6600"/>
    <a:srgbClr val="CC3300"/>
    <a:srgbClr val="CCFF99"/>
    <a:srgbClr val="FFFF99"/>
    <a:srgbClr val="CCFF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12" y="9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193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D92A4-D7A1-484E-9CB9-44518A5E7EE9}" type="datetimeFigureOut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BAD5A-7F18-4E77-8057-7C46BCBC075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991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8C760-AC8F-4A67-99DD-D9CD5FACC74B}" type="datetimeFigureOut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CF2DE-44D5-4EE1-AE4B-635F8C4F294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233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F2DE-44D5-4EE1-AE4B-635F8C4F2949}" type="slidenum">
              <a:rPr kumimoji="1" lang="ja-JP" altLang="en-US" smtClean="0"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22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F2DE-44D5-4EE1-AE4B-635F8C4F2949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24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F2DE-44D5-4EE1-AE4B-635F8C4F2949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58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F2DE-44D5-4EE1-AE4B-635F8C4F2949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267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F2DE-44D5-4EE1-AE4B-635F8C4F2949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879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9141619" cy="4065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" y="4065328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75063"/>
            <a:ext cx="7543800" cy="349683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22763"/>
            <a:ext cx="7543800" cy="1939925"/>
          </a:xfrm>
        </p:spPr>
        <p:txBody>
          <a:bodyPr lIns="91440" rIns="9144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6FED-0A9F-420E-A542-0BEF6B4C9CE1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85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14F8-E698-4F5F-9A65-D58600812B17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357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40CE2-BB2B-40CE-96B7-597101B13DB2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2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9696-C4E9-4873-8249-213769308884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50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 algn="l">
              <a:lnSpc>
                <a:spcPct val="85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533D-3F1D-4E9C-A1B4-DE11A1E2F0B2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15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996176"/>
            <a:ext cx="3703320" cy="511469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996176"/>
            <a:ext cx="3703320" cy="511469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0D81-2488-4D63-9510-CC1C8D96576E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53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3523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1580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752084"/>
            <a:ext cx="3703320" cy="420845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1580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752084"/>
            <a:ext cx="3703320" cy="420845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150D-7E1A-4308-B79E-B6BB685B7EA0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49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A7B-FE66-4CD9-83C9-AF639E1637B4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>
                <a:latin typeface="+mn-lt"/>
                <a:ea typeface="+mn-ea"/>
              </a:defRPr>
            </a:lvl1pPr>
          </a:lstStyle>
          <a:p>
            <a:fld id="{2F148839-6945-4CAB-8ABC-38725604EB0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87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862BC-F0D4-4E52-A9AF-73C9E9846FBD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21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A68F4C0-E5D3-4FD0-855F-4134D6BA8BA2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101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302B-E715-4A59-AEE3-A42BE4BC94B4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897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8124823" cy="726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726728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49020"/>
            <a:ext cx="8124824" cy="62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97" y="841747"/>
            <a:ext cx="8877303" cy="59831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6748DE-4729-447D-A444-18504F06FBDF}" type="datetime1">
              <a:rPr kumimoji="1" lang="ja-JP" altLang="en-US" smtClean="0"/>
              <a:t>2017/2/10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4825" y="203103"/>
            <a:ext cx="937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1" i="0" cap="none" spc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148839-6945-4CAB-8ABC-38725604EB0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Rectangle 8"/>
          <p:cNvSpPr/>
          <p:nvPr userDrawn="1"/>
        </p:nvSpPr>
        <p:spPr>
          <a:xfrm rot="5400000">
            <a:off x="7794460" y="330365"/>
            <a:ext cx="726728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987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3600" b="1" kern="1200" spc="-5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p"/>
        <a:defRPr kumimoji="1"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3888" indent="-26670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n"/>
        <a:tabLst>
          <a:tab pos="720725" algn="l"/>
        </a:tabLst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89013" indent="-268288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u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46200" indent="-268288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01800" indent="-26670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42277" y="275063"/>
            <a:ext cx="8682891" cy="3496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dirty="0" smtClean="0"/>
              <a:t>空間</a:t>
            </a:r>
            <a:r>
              <a:rPr lang="ja-JP" altLang="en-US" sz="4400" dirty="0"/>
              <a:t>フィルタ</a:t>
            </a:r>
            <a:r>
              <a:rPr lang="ja-JP" altLang="en-US" sz="4400" dirty="0" smtClean="0"/>
              <a:t>と機械学習を用いた</a:t>
            </a:r>
            <a:r>
              <a:rPr lang="en-US" altLang="ja-JP" sz="4400" dirty="0" smtClean="0"/>
              <a:t/>
            </a:r>
            <a:br>
              <a:rPr lang="en-US" altLang="ja-JP" sz="4400" dirty="0" smtClean="0"/>
            </a:br>
            <a:r>
              <a:rPr lang="en-US" altLang="ja-JP" sz="4400" dirty="0" smtClean="0"/>
              <a:t>SAR </a:t>
            </a:r>
            <a:r>
              <a:rPr lang="ja-JP" altLang="en-US" sz="4400" dirty="0" smtClean="0"/>
              <a:t>画像による海岸線抽出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25038" y="4422763"/>
            <a:ext cx="7543800" cy="2282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地域</a:t>
            </a:r>
            <a:r>
              <a:rPr lang="en-US" altLang="ja-JP" dirty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/</a:t>
            </a:r>
            <a:r>
              <a:rPr lang="ja-JP" altLang="en-US" dirty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情報研究室 </a:t>
            </a:r>
            <a:r>
              <a:rPr lang="ja-JP" altLang="en-US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修士 </a:t>
            </a:r>
            <a:r>
              <a:rPr lang="en-US" altLang="ja-JP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1 </a:t>
            </a:r>
            <a:r>
              <a:rPr lang="ja-JP" altLang="en-US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年</a:t>
            </a:r>
            <a:endParaRPr lang="en-US" altLang="ja-JP" dirty="0">
              <a:latin typeface="IPAexゴシック" panose="020B0500000000000000" pitchFamily="50" charset="-128"/>
              <a:ea typeface="IPAexゴシック" panose="020B0500000000000000" pitchFamily="50" charset="-128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37-166011  </a:t>
            </a:r>
            <a:r>
              <a:rPr lang="ja-JP" altLang="en-US" dirty="0" smtClean="0">
                <a:latin typeface="IPAexゴシック" panose="020B0500000000000000" pitchFamily="50" charset="-128"/>
                <a:ea typeface="IPAexゴシック" panose="020B0500000000000000" pitchFamily="50" charset="-128"/>
              </a:rPr>
              <a:t>大倉 尭</a:t>
            </a:r>
            <a:endParaRPr lang="ja-JP" altLang="en-US" dirty="0">
              <a:latin typeface="IPAexゴシック" panose="020B0500000000000000" pitchFamily="50" charset="-128"/>
              <a:ea typeface="IPAexゴシック" panose="020B0500000000000000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dirty="0" smtClean="0"/>
              <a:t>主査：布施 孝志 准教授</a:t>
            </a:r>
            <a:endParaRPr lang="en-US" altLang="ja-JP" dirty="0" smtClean="0"/>
          </a:p>
          <a:p>
            <a:pPr>
              <a:lnSpc>
                <a:spcPct val="100000"/>
              </a:lnSpc>
            </a:pPr>
            <a:r>
              <a:rPr kumimoji="1" lang="ja-JP" altLang="en-US" dirty="0" smtClean="0"/>
              <a:t>副査：田島 芳満 教授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22" y="4971019"/>
            <a:ext cx="1503960" cy="1490356"/>
          </a:xfrm>
          <a:prstGeom prst="rect">
            <a:avLst/>
          </a:prstGeom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822960" y="550672"/>
            <a:ext cx="7543800" cy="5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solidFill>
                  <a:schemeClr val="bg1"/>
                </a:solidFill>
              </a:rPr>
              <a:t>修士論文 中間審査ゼミ（</a:t>
            </a:r>
            <a:r>
              <a:rPr lang="en-US" altLang="ja-JP" sz="2400" dirty="0" smtClean="0">
                <a:solidFill>
                  <a:schemeClr val="bg1"/>
                </a:solidFill>
              </a:rPr>
              <a:t>17/02/10</a:t>
            </a:r>
            <a:r>
              <a:rPr lang="ja-JP" altLang="en-US" sz="2400" dirty="0" smtClean="0">
                <a:solidFill>
                  <a:schemeClr val="bg1"/>
                </a:solidFill>
              </a:rPr>
              <a:t>）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～スパースモデリング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28235" y="1516185"/>
            <a:ext cx="351692" cy="1836616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13" y="2294654"/>
            <a:ext cx="201735" cy="279678"/>
          </a:xfrm>
          <a:prstGeom prst="rect">
            <a:avLst/>
          </a:prstGeom>
        </p:spPr>
      </p:pic>
      <p:cxnSp>
        <p:nvCxnSpPr>
          <p:cNvPr id="12" name="直線矢印コネクタ 11"/>
          <p:cNvCxnSpPr>
            <a:stCxn id="13" idx="0"/>
          </p:cNvCxnSpPr>
          <p:nvPr/>
        </p:nvCxnSpPr>
        <p:spPr>
          <a:xfrm flipV="1">
            <a:off x="825035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25743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線矢印コネクタ 13"/>
          <p:cNvCxnSpPr>
            <a:stCxn id="13" idx="2"/>
          </p:cNvCxnSpPr>
          <p:nvPr/>
        </p:nvCxnSpPr>
        <p:spPr>
          <a:xfrm>
            <a:off x="825035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359286" y="3668998"/>
            <a:ext cx="178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元画像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ベクトル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ノイズあり）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600464" y="1516185"/>
            <a:ext cx="2340000" cy="18366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/>
          <p:cNvCxnSpPr>
            <a:stCxn id="22" idx="0"/>
          </p:cNvCxnSpPr>
          <p:nvPr/>
        </p:nvCxnSpPr>
        <p:spPr>
          <a:xfrm flipV="1">
            <a:off x="2367593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2168301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>
            <a:off x="2367593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10" y="2290786"/>
            <a:ext cx="229307" cy="24204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571172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線矢印コネクタ 26"/>
          <p:cNvCxnSpPr>
            <a:stCxn id="25" idx="1"/>
          </p:cNvCxnSpPr>
          <p:nvPr/>
        </p:nvCxnSpPr>
        <p:spPr>
          <a:xfrm flipH="1">
            <a:off x="2605961" y="1316130"/>
            <a:ext cx="96521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5" idx="3"/>
          </p:cNvCxnSpPr>
          <p:nvPr/>
        </p:nvCxnSpPr>
        <p:spPr>
          <a:xfrm>
            <a:off x="3969756" y="1316130"/>
            <a:ext cx="9762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504005" y="3668998"/>
            <a:ext cx="253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辞書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（パラメータの行列）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070661" y="1241809"/>
            <a:ext cx="360000" cy="2340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02" y="2270896"/>
            <a:ext cx="248518" cy="233607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5148497" y="3668998"/>
            <a:ext cx="220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ノイズ除去画像の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スパース表現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004788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51369" y="841699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82133" y="221075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直線矢印コネクタ 37"/>
          <p:cNvCxnSpPr>
            <a:stCxn id="37" idx="0"/>
          </p:cNvCxnSpPr>
          <p:nvPr/>
        </p:nvCxnSpPr>
        <p:spPr>
          <a:xfrm flipH="1" flipV="1">
            <a:off x="5873268" y="1241809"/>
            <a:ext cx="8157" cy="9689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stCxn id="37" idx="2"/>
          </p:cNvCxnSpPr>
          <p:nvPr/>
        </p:nvCxnSpPr>
        <p:spPr>
          <a:xfrm>
            <a:off x="5881425" y="2610865"/>
            <a:ext cx="0" cy="9517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吹き出し 47"/>
          <p:cNvSpPr/>
          <p:nvPr/>
        </p:nvSpPr>
        <p:spPr>
          <a:xfrm>
            <a:off x="7221369" y="1735841"/>
            <a:ext cx="1773594" cy="1132082"/>
          </a:xfrm>
          <a:prstGeom prst="wedgeRectCallout">
            <a:avLst>
              <a:gd name="adj1" fmla="val -80910"/>
              <a:gd name="adj2" fmla="val -70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基本的に</a:t>
            </a:r>
            <a:endParaRPr kumimoji="1"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en-US" altLang="ja-JP" sz="2000" b="1" u="sng" dirty="0" smtClean="0">
                <a:solidFill>
                  <a:srgbClr val="FF0000"/>
                </a:solidFill>
              </a:rPr>
              <a:t>m &lt; n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であ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る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ことが特徴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2149009" y="961292"/>
            <a:ext cx="3110745" cy="34465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84085" y="4493241"/>
            <a:ext cx="4839479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 ノイズのない画像で辞書を学習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84085" y="5002989"/>
            <a:ext cx="495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パラメータの多さ＝</a:t>
            </a:r>
            <a:r>
              <a:rPr kumimoji="1" lang="ja-JP" altLang="en-US" sz="2000" b="1" u="sng" dirty="0" smtClean="0">
                <a:solidFill>
                  <a:srgbClr val="FF0000"/>
                </a:solidFill>
              </a:rPr>
              <a:t>柔軟な変換</a:t>
            </a:r>
            <a:endParaRPr kumimoji="1" lang="ja-JP" altLang="en-US" sz="2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～スパースモデリング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28235" y="1516185"/>
            <a:ext cx="351692" cy="1836616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3" y="2294654"/>
            <a:ext cx="201735" cy="279678"/>
          </a:xfrm>
          <a:prstGeom prst="rect">
            <a:avLst/>
          </a:prstGeom>
        </p:spPr>
      </p:pic>
      <p:cxnSp>
        <p:nvCxnSpPr>
          <p:cNvPr id="12" name="直線矢印コネクタ 11"/>
          <p:cNvCxnSpPr>
            <a:stCxn id="13" idx="0"/>
          </p:cNvCxnSpPr>
          <p:nvPr/>
        </p:nvCxnSpPr>
        <p:spPr>
          <a:xfrm flipV="1">
            <a:off x="825035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25743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線矢印コネクタ 13"/>
          <p:cNvCxnSpPr>
            <a:stCxn id="13" idx="2"/>
          </p:cNvCxnSpPr>
          <p:nvPr/>
        </p:nvCxnSpPr>
        <p:spPr>
          <a:xfrm>
            <a:off x="825035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359286" y="3668998"/>
            <a:ext cx="178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元画像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ベクトル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ノイズあり）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600464" y="1516185"/>
            <a:ext cx="2340000" cy="18366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/>
          <p:cNvCxnSpPr>
            <a:stCxn id="22" idx="0"/>
          </p:cNvCxnSpPr>
          <p:nvPr/>
        </p:nvCxnSpPr>
        <p:spPr>
          <a:xfrm flipV="1">
            <a:off x="2367593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2168301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>
            <a:off x="2367593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10" y="2290786"/>
            <a:ext cx="229307" cy="24204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571172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線矢印コネクタ 26"/>
          <p:cNvCxnSpPr>
            <a:stCxn id="25" idx="1"/>
          </p:cNvCxnSpPr>
          <p:nvPr/>
        </p:nvCxnSpPr>
        <p:spPr>
          <a:xfrm flipH="1">
            <a:off x="2605961" y="1316130"/>
            <a:ext cx="96521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5" idx="3"/>
          </p:cNvCxnSpPr>
          <p:nvPr/>
        </p:nvCxnSpPr>
        <p:spPr>
          <a:xfrm>
            <a:off x="3969756" y="1316130"/>
            <a:ext cx="9762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504005" y="3668998"/>
            <a:ext cx="253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辞書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（パラメータの行列）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070661" y="1241809"/>
            <a:ext cx="360000" cy="2340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02" y="2270896"/>
            <a:ext cx="248518" cy="233607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5148497" y="3668998"/>
            <a:ext cx="220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ノイズ除去画像の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スパース表現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004788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51369" y="841699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82133" y="221075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直線矢印コネクタ 37"/>
          <p:cNvCxnSpPr>
            <a:stCxn id="37" idx="0"/>
          </p:cNvCxnSpPr>
          <p:nvPr/>
        </p:nvCxnSpPr>
        <p:spPr>
          <a:xfrm flipH="1" flipV="1">
            <a:off x="5873268" y="1241809"/>
            <a:ext cx="8157" cy="9689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stCxn id="37" idx="2"/>
          </p:cNvCxnSpPr>
          <p:nvPr/>
        </p:nvCxnSpPr>
        <p:spPr>
          <a:xfrm>
            <a:off x="5881425" y="2610865"/>
            <a:ext cx="0" cy="9517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284084" y="4490541"/>
            <a:ext cx="8398807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 最適化問題によりノイズ除去画像のスパース表現を求める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507302" y="5201860"/>
            <a:ext cx="33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  ：許容する誤差の閾値）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560" y="5307399"/>
            <a:ext cx="172971" cy="178058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-1" y="5839934"/>
            <a:ext cx="10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ただし、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29" y="5704682"/>
            <a:ext cx="4525495" cy="629707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43" y="6277204"/>
            <a:ext cx="3343846" cy="580796"/>
          </a:xfrm>
          <a:prstGeom prst="rect">
            <a:avLst/>
          </a:prstGeom>
        </p:spPr>
      </p:pic>
      <p:sp>
        <p:nvSpPr>
          <p:cNvPr id="45" name="テキスト ボックス 44"/>
          <p:cNvSpPr txBox="1"/>
          <p:nvPr/>
        </p:nvSpPr>
        <p:spPr>
          <a:xfrm>
            <a:off x="5507302" y="5827312"/>
            <a:ext cx="37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    ノルム ＝ 非ゼロ要素の個数）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9454" y="5878519"/>
            <a:ext cx="232264" cy="282035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4386689" y="6426786"/>
            <a:ext cx="383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    ノルム ＝ ユークリッド距離）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258" y="6494305"/>
            <a:ext cx="222861" cy="267433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63" y="5081389"/>
            <a:ext cx="4875535" cy="6232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9" name="正方形/長方形 48"/>
          <p:cNvSpPr/>
          <p:nvPr/>
        </p:nvSpPr>
        <p:spPr>
          <a:xfrm>
            <a:off x="-1" y="831792"/>
            <a:ext cx="5260661" cy="35234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四角形吹き出し 47"/>
          <p:cNvSpPr/>
          <p:nvPr/>
        </p:nvSpPr>
        <p:spPr>
          <a:xfrm>
            <a:off x="1380576" y="1430185"/>
            <a:ext cx="3240830" cy="2097828"/>
          </a:xfrm>
          <a:prstGeom prst="wedgeRectCallout">
            <a:avLst>
              <a:gd name="adj1" fmla="val 62421"/>
              <a:gd name="adj2" fmla="val -843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最適解：</a:t>
            </a:r>
            <a:r>
              <a:rPr lang="ja-JP" altLang="en-US" sz="2000" dirty="0" err="1" smtClean="0">
                <a:solidFill>
                  <a:schemeClr val="bg1"/>
                </a:solidFill>
              </a:rPr>
              <a:t>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bg1"/>
                </a:solidFill>
              </a:rPr>
              <a:t>あ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ノルムの</a:t>
            </a: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特性により</a:t>
            </a:r>
            <a:endParaRPr kumimoji="1"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解が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スパース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になる</a:t>
            </a:r>
            <a:endParaRPr lang="en-US" altLang="ja-JP" sz="20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（多くの要素がゼロ）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＝</a:t>
            </a:r>
            <a:r>
              <a:rPr lang="ja-JP" altLang="en-US" sz="2000" b="1" u="sng" dirty="0">
                <a:solidFill>
                  <a:srgbClr val="FF0000"/>
                </a:solidFill>
              </a:rPr>
              <a:t>多様な画像</a:t>
            </a:r>
            <a:r>
              <a:rPr lang="ja-JP" altLang="en-US" sz="2000" b="1" u="sng" dirty="0" smtClean="0">
                <a:solidFill>
                  <a:srgbClr val="FF0000"/>
                </a:solidFill>
              </a:rPr>
              <a:t>を</a:t>
            </a:r>
            <a:r>
              <a:rPr lang="en-US" altLang="ja-JP" sz="2000" b="1" u="sng" dirty="0" smtClean="0">
                <a:solidFill>
                  <a:srgbClr val="FF0000"/>
                </a:solidFill>
              </a:rPr>
              <a:t/>
            </a:r>
            <a:br>
              <a:rPr lang="en-US" altLang="ja-JP" sz="2000" b="1" u="sng" dirty="0" smtClean="0">
                <a:solidFill>
                  <a:srgbClr val="FF0000"/>
                </a:solidFill>
              </a:rPr>
            </a:br>
            <a:r>
              <a:rPr lang="ja-JP" altLang="en-US" sz="2000" b="1" u="sng" dirty="0" smtClean="0">
                <a:solidFill>
                  <a:srgbClr val="FF0000"/>
                </a:solidFill>
              </a:rPr>
              <a:t>少ない</a:t>
            </a:r>
            <a:r>
              <a:rPr lang="ja-JP" altLang="en-US" sz="2000" b="1" u="sng" dirty="0">
                <a:solidFill>
                  <a:srgbClr val="FF0000"/>
                </a:solidFill>
              </a:rPr>
              <a:t>変数で表現</a:t>
            </a:r>
            <a:r>
              <a:rPr lang="ja-JP" altLang="en-US" sz="2000" b="1" u="sng" dirty="0" smtClean="0">
                <a:solidFill>
                  <a:srgbClr val="FF0000"/>
                </a:solidFill>
              </a:rPr>
              <a:t>できる</a:t>
            </a:r>
            <a:endParaRPr lang="en-US" altLang="ja-JP" sz="2000" b="1" u="sng" dirty="0">
              <a:solidFill>
                <a:srgbClr val="FF000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7518" y="1573912"/>
            <a:ext cx="276247" cy="301825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9442" y="1877912"/>
            <a:ext cx="232264" cy="282035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6091602" y="1257482"/>
            <a:ext cx="328174" cy="2296375"/>
            <a:chOff x="6621754" y="1266260"/>
            <a:chExt cx="328174" cy="2296375"/>
          </a:xfrm>
        </p:grpSpPr>
        <p:sp>
          <p:nvSpPr>
            <p:cNvPr id="56" name="正方形/長方形 55"/>
            <p:cNvSpPr/>
            <p:nvPr/>
          </p:nvSpPr>
          <p:spPr>
            <a:xfrm>
              <a:off x="6624808" y="1266260"/>
              <a:ext cx="324000" cy="2296375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6621754" y="1306221"/>
              <a:ext cx="324000" cy="2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6621754" y="1635262"/>
              <a:ext cx="324000" cy="2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6625928" y="1952222"/>
              <a:ext cx="324000" cy="124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6621755" y="2130904"/>
              <a:ext cx="324000" cy="499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図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0764" y="2232404"/>
              <a:ext cx="276247" cy="301825"/>
            </a:xfrm>
            <a:prstGeom prst="rect">
              <a:avLst/>
            </a:prstGeom>
          </p:spPr>
        </p:pic>
        <p:sp>
          <p:nvSpPr>
            <p:cNvPr id="60" name="正方形/長方形 59"/>
            <p:cNvSpPr/>
            <p:nvPr/>
          </p:nvSpPr>
          <p:spPr>
            <a:xfrm>
              <a:off x="6623519" y="2665788"/>
              <a:ext cx="324000" cy="98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623519" y="2808302"/>
              <a:ext cx="324000" cy="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6623519" y="2965235"/>
              <a:ext cx="324000" cy="41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6623290" y="3441726"/>
              <a:ext cx="324000" cy="116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4" name="角丸四角形 63"/>
          <p:cNvSpPr/>
          <p:nvPr/>
        </p:nvSpPr>
        <p:spPr>
          <a:xfrm>
            <a:off x="5173334" y="852920"/>
            <a:ext cx="2179490" cy="3554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9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～スパースモデリング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971342" y="1516185"/>
            <a:ext cx="351692" cy="1836616"/>
          </a:xfrm>
          <a:prstGeom prst="rect">
            <a:avLst/>
          </a:prstGeom>
          <a:solidFill>
            <a:srgbClr val="FF99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>
            <a:stCxn id="13" idx="0"/>
          </p:cNvCxnSpPr>
          <p:nvPr/>
        </p:nvCxnSpPr>
        <p:spPr>
          <a:xfrm flipV="1">
            <a:off x="7768142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568850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線矢印コネクタ 13"/>
          <p:cNvCxnSpPr>
            <a:stCxn id="13" idx="2"/>
          </p:cNvCxnSpPr>
          <p:nvPr/>
        </p:nvCxnSpPr>
        <p:spPr>
          <a:xfrm>
            <a:off x="7768142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600464" y="1516185"/>
            <a:ext cx="2340000" cy="18366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/>
          <p:cNvCxnSpPr>
            <a:stCxn id="22" idx="0"/>
          </p:cNvCxnSpPr>
          <p:nvPr/>
        </p:nvCxnSpPr>
        <p:spPr>
          <a:xfrm flipV="1">
            <a:off x="2367593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2168301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>
            <a:off x="2367593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10" y="2290786"/>
            <a:ext cx="229307" cy="24204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571172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線矢印コネクタ 26"/>
          <p:cNvCxnSpPr>
            <a:stCxn id="25" idx="1"/>
          </p:cNvCxnSpPr>
          <p:nvPr/>
        </p:nvCxnSpPr>
        <p:spPr>
          <a:xfrm flipH="1">
            <a:off x="2605961" y="1316130"/>
            <a:ext cx="96521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5" idx="3"/>
          </p:cNvCxnSpPr>
          <p:nvPr/>
        </p:nvCxnSpPr>
        <p:spPr>
          <a:xfrm>
            <a:off x="3969756" y="1316130"/>
            <a:ext cx="9762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504005" y="3668998"/>
            <a:ext cx="253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辞書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（パラメータの行列）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48497" y="3668998"/>
            <a:ext cx="220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ノイズ除去画像の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スパース表現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947895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84084" y="4490541"/>
            <a:ext cx="360103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ノイズ除去画像の出力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5189398" y="2066803"/>
            <a:ext cx="1893165" cy="653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82133" y="2118232"/>
            <a:ext cx="914401" cy="5619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5682133" y="841699"/>
            <a:ext cx="767820" cy="2720937"/>
            <a:chOff x="5682133" y="841699"/>
            <a:chExt cx="767820" cy="2720937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6402" y="2270896"/>
              <a:ext cx="248518" cy="233607"/>
            </a:xfrm>
            <a:prstGeom prst="rect">
              <a:avLst/>
            </a:prstGeom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6051369" y="841699"/>
              <a:ext cx="39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5682133" y="2210755"/>
              <a:ext cx="39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  <a:endPara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直線矢印コネクタ 37"/>
            <p:cNvCxnSpPr>
              <a:stCxn id="37" idx="0"/>
            </p:cNvCxnSpPr>
            <p:nvPr/>
          </p:nvCxnSpPr>
          <p:spPr>
            <a:xfrm flipH="1" flipV="1">
              <a:off x="5873268" y="1241809"/>
              <a:ext cx="8157" cy="9689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37" idx="2"/>
            </p:cNvCxnSpPr>
            <p:nvPr/>
          </p:nvCxnSpPr>
          <p:spPr>
            <a:xfrm>
              <a:off x="5881425" y="2610865"/>
              <a:ext cx="0" cy="95177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/>
            <p:cNvGrpSpPr/>
            <p:nvPr/>
          </p:nvGrpSpPr>
          <p:grpSpPr>
            <a:xfrm>
              <a:off x="6091602" y="1257482"/>
              <a:ext cx="328174" cy="2296375"/>
              <a:chOff x="6621754" y="1266260"/>
              <a:chExt cx="328174" cy="2296375"/>
            </a:xfrm>
          </p:grpSpPr>
          <p:sp>
            <p:nvSpPr>
              <p:cNvPr id="56" name="正方形/長方形 55"/>
              <p:cNvSpPr/>
              <p:nvPr/>
            </p:nvSpPr>
            <p:spPr>
              <a:xfrm>
                <a:off x="6624808" y="1266260"/>
                <a:ext cx="324000" cy="2296375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/>
              <p:cNvSpPr/>
              <p:nvPr/>
            </p:nvSpPr>
            <p:spPr>
              <a:xfrm>
                <a:off x="6621754" y="1306221"/>
                <a:ext cx="324000" cy="2657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/>
              <p:cNvSpPr/>
              <p:nvPr/>
            </p:nvSpPr>
            <p:spPr>
              <a:xfrm>
                <a:off x="6621754" y="1635262"/>
                <a:ext cx="324000" cy="2657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6625928" y="1952222"/>
                <a:ext cx="324000" cy="1240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6621755" y="2130904"/>
                <a:ext cx="324000" cy="499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4" name="図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0764" y="2232404"/>
                <a:ext cx="276247" cy="301825"/>
              </a:xfrm>
              <a:prstGeom prst="rect">
                <a:avLst/>
              </a:prstGeom>
            </p:spPr>
          </p:pic>
          <p:sp>
            <p:nvSpPr>
              <p:cNvPr id="60" name="正方形/長方形 59"/>
              <p:cNvSpPr/>
              <p:nvPr/>
            </p:nvSpPr>
            <p:spPr>
              <a:xfrm>
                <a:off x="6623519" y="2665788"/>
                <a:ext cx="324000" cy="985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/>
              <p:cNvSpPr/>
              <p:nvPr/>
            </p:nvSpPr>
            <p:spPr>
              <a:xfrm>
                <a:off x="6623519" y="2808302"/>
                <a:ext cx="324000" cy="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6623519" y="2965235"/>
                <a:ext cx="324000" cy="410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6623290" y="3441726"/>
                <a:ext cx="324000" cy="116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65" name="テキスト ボックス 64"/>
          <p:cNvSpPr txBox="1"/>
          <p:nvPr/>
        </p:nvSpPr>
        <p:spPr>
          <a:xfrm>
            <a:off x="284084" y="5002989"/>
            <a:ext cx="55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を計算し、ノイズ除去画像     を得る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252325" y="3668998"/>
            <a:ext cx="178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</a:rPr>
              <a:t>ノイズ除去</a:t>
            </a:r>
            <a:r>
              <a:rPr lang="ja-JP" altLang="en-US" b="1" dirty="0">
                <a:solidFill>
                  <a:srgbClr val="FF0000"/>
                </a:solidFill>
              </a:rPr>
              <a:t>画像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2" y="5034250"/>
            <a:ext cx="547325" cy="3283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836" y="4962889"/>
            <a:ext cx="310106" cy="409574"/>
          </a:xfrm>
          <a:prstGeom prst="rect">
            <a:avLst/>
          </a:prstGeom>
        </p:spPr>
      </p:pic>
      <p:sp>
        <p:nvSpPr>
          <p:cNvPr id="67" name="角丸四角形 66"/>
          <p:cNvSpPr/>
          <p:nvPr/>
        </p:nvSpPr>
        <p:spPr>
          <a:xfrm>
            <a:off x="7252325" y="852920"/>
            <a:ext cx="1789723" cy="3554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335" y="2283928"/>
            <a:ext cx="233702" cy="308663"/>
          </a:xfrm>
          <a:prstGeom prst="rect">
            <a:avLst/>
          </a:prstGeom>
        </p:spPr>
      </p:pic>
      <p:sp>
        <p:nvSpPr>
          <p:cNvPr id="70" name="正方形/長方形 69"/>
          <p:cNvSpPr/>
          <p:nvPr/>
        </p:nvSpPr>
        <p:spPr>
          <a:xfrm>
            <a:off x="1028235" y="1516185"/>
            <a:ext cx="351692" cy="1836616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213" y="2294654"/>
            <a:ext cx="201735" cy="279678"/>
          </a:xfrm>
          <a:prstGeom prst="rect">
            <a:avLst/>
          </a:prstGeom>
        </p:spPr>
      </p:pic>
      <p:cxnSp>
        <p:nvCxnSpPr>
          <p:cNvPr id="72" name="直線矢印コネクタ 71"/>
          <p:cNvCxnSpPr>
            <a:stCxn id="73" idx="0"/>
          </p:cNvCxnSpPr>
          <p:nvPr/>
        </p:nvCxnSpPr>
        <p:spPr>
          <a:xfrm flipV="1">
            <a:off x="825035" y="1516186"/>
            <a:ext cx="0" cy="6955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625743" y="2211754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4" name="直線矢印コネクタ 73"/>
          <p:cNvCxnSpPr>
            <a:stCxn id="73" idx="2"/>
          </p:cNvCxnSpPr>
          <p:nvPr/>
        </p:nvCxnSpPr>
        <p:spPr>
          <a:xfrm>
            <a:off x="825035" y="2611864"/>
            <a:ext cx="0" cy="7409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ボックス 74"/>
          <p:cNvSpPr txBox="1"/>
          <p:nvPr/>
        </p:nvSpPr>
        <p:spPr>
          <a:xfrm>
            <a:off x="359286" y="3668998"/>
            <a:ext cx="178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元画像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ベクトル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ノイズあり）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1004788" y="1116075"/>
            <a:ext cx="39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右矢印 77"/>
          <p:cNvSpPr/>
          <p:nvPr/>
        </p:nvSpPr>
        <p:spPr>
          <a:xfrm>
            <a:off x="552817" y="5775565"/>
            <a:ext cx="561572" cy="349361"/>
          </a:xfrm>
          <a:prstGeom prst="rightArrow">
            <a:avLst>
              <a:gd name="adj1" fmla="val 50000"/>
              <a:gd name="adj2" fmla="val 67378"/>
            </a:avLst>
          </a:prstGeom>
          <a:solidFill>
            <a:schemeClr val="accent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304947" y="5534748"/>
            <a:ext cx="5861761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このノイズ除去画像に</a:t>
            </a:r>
            <a:endParaRPr kumimoji="1"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空間</a:t>
            </a:r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を適用してエッジを抽出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35" grpId="0"/>
      <p:bldP spid="9" grpId="0" animBg="1"/>
      <p:bldP spid="18" grpId="0"/>
      <p:bldP spid="67" grpId="0" animBg="1"/>
      <p:bldP spid="78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</a:t>
            </a:r>
            <a:r>
              <a:rPr lang="ja-JP" altLang="en-US" dirty="0" smtClean="0"/>
              <a:t>の方針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スパースモデリング</a:t>
            </a:r>
            <a:r>
              <a:rPr lang="ja-JP" altLang="en-US" dirty="0" smtClean="0"/>
              <a:t>の実装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SAR </a:t>
            </a:r>
            <a:r>
              <a:rPr lang="ja-JP" altLang="en-US" dirty="0" smtClean="0"/>
              <a:t>画像への利用に適したアルゴリズムの検討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SAR </a:t>
            </a:r>
            <a:r>
              <a:rPr lang="ja-JP" altLang="en-US" dirty="0" smtClean="0"/>
              <a:t>画像でのノイズ除去効果の検証</a:t>
            </a:r>
            <a:endParaRPr lang="en-US" altLang="ja-JP" dirty="0" smtClean="0"/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空間フィルタ</a:t>
            </a:r>
            <a:r>
              <a:rPr lang="ja-JP" altLang="en-US" dirty="0" smtClean="0"/>
              <a:t>によるエッジ抽出の適用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例：</a:t>
            </a:r>
            <a:r>
              <a:rPr lang="en-US" altLang="ja-JP" dirty="0" smtClean="0"/>
              <a:t>Sobel </a:t>
            </a:r>
            <a:r>
              <a:rPr lang="ja-JP" altLang="en-US" dirty="0" smtClean="0"/>
              <a:t>フィルタ・</a:t>
            </a:r>
            <a:r>
              <a:rPr lang="en-US" altLang="ja-JP" dirty="0" err="1" smtClean="0"/>
              <a:t>LoG</a:t>
            </a:r>
            <a:r>
              <a:rPr lang="en-US" altLang="ja-JP" dirty="0" smtClean="0"/>
              <a:t> </a:t>
            </a:r>
            <a:r>
              <a:rPr lang="ja-JP" altLang="en-US" dirty="0" smtClean="0"/>
              <a:t>フィルタ・</a:t>
            </a:r>
            <a:r>
              <a:rPr lang="en-US" altLang="ja-JP" dirty="0" smtClean="0"/>
              <a:t>Canny </a:t>
            </a:r>
            <a:r>
              <a:rPr lang="ja-JP" altLang="en-US" dirty="0" smtClean="0"/>
              <a:t>フィルタ</a:t>
            </a:r>
            <a:r>
              <a:rPr lang="en-US" altLang="ja-JP" dirty="0" smtClean="0"/>
              <a:t>	etc.</a:t>
            </a: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ブースティング</a:t>
            </a:r>
            <a:r>
              <a:rPr lang="ja-JP" altLang="en-US" dirty="0" smtClean="0"/>
              <a:t>を用いた空間フィルタ併用に関する検討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の分類器（本研究では複数の空間フィルタ）を</a:t>
            </a:r>
            <a:r>
              <a:rPr lang="ja-JP" altLang="en-US" dirty="0"/>
              <a:t>用意</a:t>
            </a:r>
            <a:r>
              <a:rPr lang="ja-JP" altLang="en-US" dirty="0" smtClean="0"/>
              <a:t>し、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教師</a:t>
            </a:r>
            <a:r>
              <a:rPr lang="ja-JP" altLang="en-US" dirty="0"/>
              <a:t>あり学習によりその重みを調節</a:t>
            </a:r>
            <a:r>
              <a:rPr lang="ja-JP" altLang="en-US" dirty="0" smtClean="0"/>
              <a:t>する手法</a:t>
            </a:r>
            <a:endParaRPr lang="en-US" altLang="ja-JP" dirty="0"/>
          </a:p>
          <a:p>
            <a:pPr lvl="1"/>
            <a:r>
              <a:rPr lang="ja-JP" altLang="en-US" dirty="0"/>
              <a:t>精度安定化が期待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SAR </a:t>
            </a:r>
            <a:r>
              <a:rPr lang="ja-JP" altLang="en-US" dirty="0"/>
              <a:t>画像からの海岸線抽出に</a:t>
            </a:r>
            <a:r>
              <a:rPr lang="ja-JP" altLang="en-US" dirty="0" smtClean="0"/>
              <a:t>限らず、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エッジ抽出に汎用的に使える手法となることも期待される</a:t>
            </a:r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SAR </a:t>
            </a:r>
            <a:r>
              <a:rPr lang="ja-JP" altLang="en-US" dirty="0" smtClean="0"/>
              <a:t>の詳細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SAR</a:t>
            </a:r>
            <a:r>
              <a:rPr lang="ja-JP" altLang="en-US" dirty="0"/>
              <a:t>（</a:t>
            </a:r>
            <a:r>
              <a:rPr lang="en-US" altLang="ja-JP" dirty="0"/>
              <a:t>Synthetic Aperture Radar / </a:t>
            </a:r>
            <a:r>
              <a:rPr lang="ja-JP" altLang="en-US" b="1" dirty="0">
                <a:solidFill>
                  <a:srgbClr val="FF0000"/>
                </a:solidFill>
              </a:rPr>
              <a:t>合成開口レーダ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能動型リモートセンシングの一種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（自ら信号を送って受信する）</a:t>
            </a:r>
            <a:endParaRPr lang="en-US" altLang="ja-JP" dirty="0"/>
          </a:p>
          <a:p>
            <a:pPr lvl="1"/>
            <a:r>
              <a:rPr lang="ja-JP" altLang="en-US" dirty="0"/>
              <a:t>受信信号を適切に処理し、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アジマス方向に仮想の長い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アンテナを合成すること</a:t>
            </a:r>
            <a:r>
              <a:rPr lang="ja-JP" altLang="en-US" dirty="0" smtClean="0"/>
              <a:t>で、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アジマス方向の高分解能化を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達成する技術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送受信する電波：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マイクロ波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PALSAR-2 </a:t>
            </a:r>
            <a:r>
              <a:rPr lang="ja-JP" altLang="en-US" dirty="0" smtClean="0"/>
              <a:t>では </a:t>
            </a:r>
            <a:r>
              <a:rPr lang="en-US" altLang="ja-JP" dirty="0" smtClean="0"/>
              <a:t>L </a:t>
            </a:r>
            <a:r>
              <a:rPr lang="ja-JP" altLang="en-US" dirty="0" smtClean="0"/>
              <a:t>バンド）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4552948" y="1585353"/>
            <a:ext cx="4354425" cy="4495952"/>
            <a:chOff x="4531707" y="2069938"/>
            <a:chExt cx="4354425" cy="4495952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6881509" y="5075716"/>
              <a:ext cx="360108" cy="67310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辺形 6"/>
            <p:cNvSpPr/>
            <p:nvPr/>
          </p:nvSpPr>
          <p:spPr>
            <a:xfrm rot="20727358" flipH="1">
              <a:off x="4552948" y="3958739"/>
              <a:ext cx="4274279" cy="2090020"/>
            </a:xfrm>
            <a:prstGeom prst="parallelogram">
              <a:avLst>
                <a:gd name="adj" fmla="val 70957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627137" y="4776861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7179831" y="2658426"/>
              <a:ext cx="1391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SAR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アンテナ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飛翔方向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線矢印コネクタ 9"/>
            <p:cNvCxnSpPr/>
            <p:nvPr/>
          </p:nvCxnSpPr>
          <p:spPr>
            <a:xfrm flipV="1">
              <a:off x="4718961" y="4034258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5824314" y="3208719"/>
              <a:ext cx="13102" cy="11567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5889524" y="3208719"/>
              <a:ext cx="998832" cy="186699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>
              <a:off x="5830160" y="4365424"/>
              <a:ext cx="1956848" cy="1311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7875400" y="4389888"/>
              <a:ext cx="1010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アジマス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7730189" y="5652955"/>
              <a:ext cx="1010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グランド</a:t>
              </a:r>
              <a:r>
                <a:rPr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736251" y="5734893"/>
              <a:ext cx="1010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スラント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20716491">
              <a:off x="8162105" y="5322982"/>
              <a:ext cx="719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地表面</a:t>
              </a:r>
              <a:endPara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5003007" y="3440815"/>
              <a:ext cx="1863255" cy="162414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775761" y="2988758"/>
              <a:ext cx="116501" cy="20869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V="1">
              <a:off x="4657682" y="2976010"/>
              <a:ext cx="2543145" cy="68101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グループ化 20"/>
            <p:cNvGrpSpPr/>
            <p:nvPr/>
          </p:nvGrpSpPr>
          <p:grpSpPr>
            <a:xfrm rot="20718049">
              <a:off x="5521693" y="2680213"/>
              <a:ext cx="403826" cy="81533"/>
              <a:chOff x="844062" y="2138633"/>
              <a:chExt cx="511909" cy="304198"/>
            </a:xfrm>
          </p:grpSpPr>
          <p:cxnSp>
            <p:nvCxnSpPr>
              <p:cNvPr id="33" name="直線コネクタ 32"/>
              <p:cNvCxnSpPr/>
              <p:nvPr/>
            </p:nvCxnSpPr>
            <p:spPr>
              <a:xfrm>
                <a:off x="844062" y="2138633"/>
                <a:ext cx="0" cy="30142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>
                <a:off x="1355971" y="2141411"/>
                <a:ext cx="0" cy="30142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>
              <a:xfrm>
                <a:off x="844062" y="2289343"/>
                <a:ext cx="511909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テキスト ボックス 21"/>
            <p:cNvSpPr txBox="1"/>
            <p:nvPr/>
          </p:nvSpPr>
          <p:spPr>
            <a:xfrm rot="20716491">
              <a:off x="5257395" y="2425311"/>
              <a:ext cx="854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70C0"/>
                  </a:solidFill>
                </a:rPr>
                <a:t>実開口長</a:t>
              </a:r>
              <a:endParaRPr kumimoji="1" lang="ja-JP" altLang="en-US" sz="1200" dirty="0">
                <a:solidFill>
                  <a:srgbClr val="0070C0"/>
                </a:solidFill>
              </a:endParaRPr>
            </a:p>
          </p:txBody>
        </p:sp>
        <p:grpSp>
          <p:nvGrpSpPr>
            <p:cNvPr id="23" name="グループ化 22"/>
            <p:cNvGrpSpPr/>
            <p:nvPr/>
          </p:nvGrpSpPr>
          <p:grpSpPr>
            <a:xfrm rot="20718049" flipV="1">
              <a:off x="4531707" y="2331155"/>
              <a:ext cx="2219077" cy="120478"/>
              <a:chOff x="844062" y="2138633"/>
              <a:chExt cx="511909" cy="304198"/>
            </a:xfrm>
          </p:grpSpPr>
          <p:cxnSp>
            <p:nvCxnSpPr>
              <p:cNvPr id="30" name="直線コネクタ 29"/>
              <p:cNvCxnSpPr/>
              <p:nvPr/>
            </p:nvCxnSpPr>
            <p:spPr>
              <a:xfrm>
                <a:off x="844062" y="2138633"/>
                <a:ext cx="0" cy="30142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/>
              <p:cNvCxnSpPr/>
              <p:nvPr/>
            </p:nvCxnSpPr>
            <p:spPr>
              <a:xfrm>
                <a:off x="1355971" y="2141411"/>
                <a:ext cx="0" cy="30142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/>
              <p:cNvCxnSpPr/>
              <p:nvPr/>
            </p:nvCxnSpPr>
            <p:spPr>
              <a:xfrm>
                <a:off x="844062" y="2289343"/>
                <a:ext cx="511909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テキスト ボックス 23"/>
            <p:cNvSpPr txBox="1"/>
            <p:nvPr/>
          </p:nvSpPr>
          <p:spPr>
            <a:xfrm rot="20716491">
              <a:off x="4886678" y="2069938"/>
              <a:ext cx="1314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rgbClr val="00B050"/>
                  </a:solidFill>
                </a:rPr>
                <a:t>合成</a:t>
              </a:r>
              <a:r>
                <a:rPr lang="ja-JP" altLang="en-US" sz="1600" dirty="0" smtClean="0">
                  <a:solidFill>
                    <a:srgbClr val="00B050"/>
                  </a:solidFill>
                </a:rPr>
                <a:t>開口長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5642687" y="2792521"/>
              <a:ext cx="364186" cy="364186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6105118" y="2670958"/>
              <a:ext cx="364186" cy="364186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6552705" y="2557333"/>
              <a:ext cx="364186" cy="364186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4748170" y="3036112"/>
              <a:ext cx="364186" cy="364186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5193288" y="2916820"/>
              <a:ext cx="364186" cy="364186"/>
            </a:xfrm>
            <a:prstGeom prst="rect">
              <a:avLst/>
            </a:prstGeom>
          </p:spPr>
        </p:pic>
      </p:grpSp>
      <p:grpSp>
        <p:nvGrpSpPr>
          <p:cNvPr id="109" name="グループ化 108"/>
          <p:cNvGrpSpPr/>
          <p:nvPr/>
        </p:nvGrpSpPr>
        <p:grpSpPr>
          <a:xfrm>
            <a:off x="193969" y="5121280"/>
            <a:ext cx="4317417" cy="1670432"/>
            <a:chOff x="62829" y="4486274"/>
            <a:chExt cx="4317417" cy="1670432"/>
          </a:xfrm>
        </p:grpSpPr>
        <p:sp>
          <p:nvSpPr>
            <p:cNvPr id="41" name="テキスト ボックス 40"/>
            <p:cNvSpPr txBox="1"/>
            <p:nvPr/>
          </p:nvSpPr>
          <p:spPr>
            <a:xfrm>
              <a:off x="283742" y="4486274"/>
              <a:ext cx="554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波長</a:t>
              </a:r>
              <a: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(cm)</a:t>
              </a: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057180" y="4580374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2.5</a:t>
              </a: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62829" y="5161670"/>
              <a:ext cx="993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バンド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名</a:t>
              </a:r>
              <a:endPara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198324" y="5633486"/>
              <a:ext cx="72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周波数</a:t>
              </a:r>
              <a: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kumimoji="1"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(GHz)</a:t>
              </a: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057180" y="5731312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</a:t>
              </a:r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838634" y="5064369"/>
              <a:ext cx="4743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>
              <a:off x="830819" y="5564330"/>
              <a:ext cx="4917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/>
          </p:nvSpPr>
          <p:spPr>
            <a:xfrm>
              <a:off x="1320800" y="5064369"/>
              <a:ext cx="639583" cy="49996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直線コネクタ 84"/>
            <p:cNvCxnSpPr>
              <a:stCxn id="46" idx="2"/>
              <a:endCxn id="53" idx="0"/>
            </p:cNvCxnSpPr>
            <p:nvPr/>
          </p:nvCxnSpPr>
          <p:spPr>
            <a:xfrm>
              <a:off x="1322603" y="4888151"/>
              <a:ext cx="0" cy="8431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テキスト ボックス 87"/>
            <p:cNvSpPr txBox="1"/>
            <p:nvPr/>
          </p:nvSpPr>
          <p:spPr>
            <a:xfrm>
              <a:off x="1693773" y="4580374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3.8</a:t>
              </a: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1693773" y="5731312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</a:t>
              </a:r>
              <a:endPara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0" name="直線コネクタ 89"/>
            <p:cNvCxnSpPr>
              <a:stCxn id="88" idx="2"/>
              <a:endCxn id="89" idx="0"/>
            </p:cNvCxnSpPr>
            <p:nvPr/>
          </p:nvCxnSpPr>
          <p:spPr>
            <a:xfrm>
              <a:off x="1959196" y="4888151"/>
              <a:ext cx="0" cy="8431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正方形/長方形 90"/>
            <p:cNvSpPr/>
            <p:nvPr/>
          </p:nvSpPr>
          <p:spPr>
            <a:xfrm>
              <a:off x="1958888" y="5066190"/>
              <a:ext cx="639583" cy="49996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C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597869" y="5066189"/>
              <a:ext cx="639583" cy="499961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S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2328540" y="4580374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2328540" y="5731312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5" name="直線コネクタ 94"/>
            <p:cNvCxnSpPr>
              <a:stCxn id="93" idx="2"/>
              <a:endCxn id="94" idx="0"/>
            </p:cNvCxnSpPr>
            <p:nvPr/>
          </p:nvCxnSpPr>
          <p:spPr>
            <a:xfrm>
              <a:off x="2593963" y="4888151"/>
              <a:ext cx="0" cy="8431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/>
            <p:cNvSpPr txBox="1"/>
            <p:nvPr/>
          </p:nvSpPr>
          <p:spPr>
            <a:xfrm>
              <a:off x="2949323" y="4580374"/>
              <a:ext cx="57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15.0</a:t>
              </a: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2972542" y="5731312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  <p:cxnSp>
          <p:nvCxnSpPr>
            <p:cNvPr id="98" name="直線コネクタ 97"/>
            <p:cNvCxnSpPr>
              <a:stCxn id="96" idx="2"/>
              <a:endCxn id="97" idx="0"/>
            </p:cNvCxnSpPr>
            <p:nvPr/>
          </p:nvCxnSpPr>
          <p:spPr>
            <a:xfrm>
              <a:off x="3237025" y="4888151"/>
              <a:ext cx="940" cy="8431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/>
            <p:cNvCxnSpPr>
              <a:stCxn id="104" idx="2"/>
              <a:endCxn id="105" idx="0"/>
            </p:cNvCxnSpPr>
            <p:nvPr/>
          </p:nvCxnSpPr>
          <p:spPr>
            <a:xfrm>
              <a:off x="3875126" y="4888151"/>
              <a:ext cx="940" cy="8431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正方形/長方形 102"/>
            <p:cNvSpPr/>
            <p:nvPr/>
          </p:nvSpPr>
          <p:spPr>
            <a:xfrm>
              <a:off x="3235879" y="5063952"/>
              <a:ext cx="639583" cy="499961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L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テキスト ボックス 103"/>
            <p:cNvSpPr txBox="1"/>
            <p:nvPr/>
          </p:nvSpPr>
          <p:spPr>
            <a:xfrm>
              <a:off x="3587424" y="4580374"/>
              <a:ext cx="57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60.0</a:t>
              </a:r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3610643" y="5731312"/>
              <a:ext cx="53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0.5</a:t>
              </a:r>
            </a:p>
          </p:txBody>
        </p:sp>
        <p:cxnSp>
          <p:nvCxnSpPr>
            <p:cNvPr id="107" name="直線コネクタ 106"/>
            <p:cNvCxnSpPr/>
            <p:nvPr/>
          </p:nvCxnSpPr>
          <p:spPr>
            <a:xfrm>
              <a:off x="3875126" y="5063952"/>
              <a:ext cx="4955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/>
            <p:nvPr/>
          </p:nvCxnSpPr>
          <p:spPr>
            <a:xfrm>
              <a:off x="3888462" y="5563913"/>
              <a:ext cx="4917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テキスト ボックス 62"/>
          <p:cNvSpPr txBox="1"/>
          <p:nvPr/>
        </p:nvSpPr>
        <p:spPr>
          <a:xfrm>
            <a:off x="414882" y="4623087"/>
            <a:ext cx="382626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 </a:t>
            </a:r>
            <a:r>
              <a:rPr lang="ja-JP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で使われる主なマイクロ波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335181" y="6163406"/>
            <a:ext cx="359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※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レンジ方向の高分解能化には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ja-JP" altLang="en-US" b="1" dirty="0" smtClean="0">
                <a:solidFill>
                  <a:srgbClr val="FF0000"/>
                </a:solidFill>
              </a:rPr>
              <a:t>パルス</a:t>
            </a:r>
            <a:r>
              <a:rPr lang="ja-JP" altLang="en-US" b="1" dirty="0">
                <a:solidFill>
                  <a:srgbClr val="FF0000"/>
                </a:solidFill>
              </a:rPr>
              <a:t>圧縮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技術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が使われている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SAR </a:t>
            </a:r>
            <a:r>
              <a:rPr lang="ja-JP" altLang="en-US" dirty="0" smtClean="0"/>
              <a:t>の詳細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なぜ「長いアンテナ」が必要なのか？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実開口レーダで考える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ビーム幅以上の間隔がないと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受信信号が重複するので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物体を区別できない</a:t>
                </a:r>
                <a:r>
                  <a:rPr lang="en-US" altLang="ja-JP" dirty="0"/>
                  <a:t/>
                </a:r>
                <a:br>
                  <a:rPr lang="en-US" altLang="ja-JP" dirty="0"/>
                </a:br>
                <a:r>
                  <a:rPr lang="ja-JP" altLang="en-US" dirty="0" smtClean="0"/>
                  <a:t>（</a:t>
                </a:r>
                <a:r>
                  <a:rPr lang="ja-JP" altLang="en-US" b="1" dirty="0" smtClean="0">
                    <a:solidFill>
                      <a:srgbClr val="FF0000"/>
                    </a:solidFill>
                  </a:rPr>
                  <a:t>ビーム幅 ＝ 分解能</a:t>
                </a:r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ビーム角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𝛿𝜃</m:t>
                    </m:r>
                  </m:oMath>
                </a14:m>
                <a:r>
                  <a:rPr lang="ja-JP" altLang="en-US" dirty="0" smtClean="0"/>
                  <a:t> 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𝛿𝜃</m:t>
                    </m:r>
                    <m:r>
                      <a:rPr lang="en-US" altLang="ja-JP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type m:val="li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en-US" altLang="ja-JP" dirty="0" smtClean="0"/>
                  <a:t>(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ja-JP" altLang="en-US" dirty="0" smtClean="0"/>
                  <a:t>：マイクロ波の波長</a:t>
                </a:r>
                <a:r>
                  <a:rPr lang="en-US" altLang="ja-JP" dirty="0" smtClean="0"/>
                  <a:t>) </a:t>
                </a:r>
                <a:r>
                  <a:rPr lang="ja-JP" altLang="en-US" dirty="0" smtClean="0"/>
                  <a:t>で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表されるので、ビーム幅は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およそ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ja-JP" altLang="en-US" dirty="0" smtClean="0"/>
                  <a:t> となる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しかし、衛星では </a:t>
                </a:r>
                <a:r>
                  <a:rPr lang="en-US" altLang="ja-JP" dirty="0" smtClean="0"/>
                  <a:t>R </a:t>
                </a:r>
                <a:r>
                  <a:rPr lang="ja-JP" altLang="en-US" dirty="0" smtClean="0"/>
                  <a:t>が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ものすごく長い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→高分解能を得ようとすると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　アンテナ長が実用的ではない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　長さになる</a:t>
                </a:r>
                <a:endParaRPr lang="ja-JP" altLang="en-US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92" t="-7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4552948" y="1814958"/>
            <a:ext cx="4453437" cy="4036742"/>
            <a:chOff x="4552948" y="2447210"/>
            <a:chExt cx="4453437" cy="4036742"/>
          </a:xfrm>
        </p:grpSpPr>
        <p:sp>
          <p:nvSpPr>
            <p:cNvPr id="7" name="平行四辺形 6"/>
            <p:cNvSpPr/>
            <p:nvPr/>
          </p:nvSpPr>
          <p:spPr>
            <a:xfrm rot="20727358" flipH="1">
              <a:off x="4552948" y="3958739"/>
              <a:ext cx="4274279" cy="2090020"/>
            </a:xfrm>
            <a:prstGeom prst="parallelogram">
              <a:avLst>
                <a:gd name="adj" fmla="val 70957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5" name="直線コネクタ 74"/>
            <p:cNvCxnSpPr/>
            <p:nvPr/>
          </p:nvCxnSpPr>
          <p:spPr>
            <a:xfrm>
              <a:off x="5895225" y="3219375"/>
              <a:ext cx="993131" cy="185634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5895225" y="3212496"/>
              <a:ext cx="558558" cy="19738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5902481" y="3219047"/>
              <a:ext cx="1383882" cy="17556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5627137" y="4776861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4718961" y="4034258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5830160" y="3219047"/>
              <a:ext cx="7256" cy="11463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>
              <a:off x="5830160" y="4365424"/>
              <a:ext cx="1956848" cy="1311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7875400" y="4389888"/>
              <a:ext cx="1010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アジマス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730189" y="5652955"/>
              <a:ext cx="1010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グランド</a:t>
              </a:r>
              <a:r>
                <a:rPr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 rot="20716491">
              <a:off x="8162105" y="5322982"/>
              <a:ext cx="719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地表面</a:t>
              </a:r>
              <a:endPara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5" name="直線コネクタ 64"/>
            <p:cNvCxnSpPr/>
            <p:nvPr/>
          </p:nvCxnSpPr>
          <p:spPr>
            <a:xfrm rot="20718049">
              <a:off x="5561388" y="2786301"/>
              <a:ext cx="0" cy="8078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rot="20718049">
              <a:off x="5952186" y="2684553"/>
              <a:ext cx="0" cy="8078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/>
            <p:cNvCxnSpPr/>
            <p:nvPr/>
          </p:nvCxnSpPr>
          <p:spPr>
            <a:xfrm rot="20718049">
              <a:off x="5554780" y="2775461"/>
              <a:ext cx="40382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 rot="20716491">
              <a:off x="4953453" y="2447210"/>
              <a:ext cx="1539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0070C0"/>
                  </a:solidFill>
                </a:rPr>
                <a:t>アンテナ</a:t>
              </a:r>
              <a:r>
                <a:rPr lang="ja-JP" altLang="en-US" sz="1400" dirty="0" smtClean="0">
                  <a:solidFill>
                    <a:srgbClr val="0070C0"/>
                  </a:solidFill>
                </a:rPr>
                <a:t>長 </a:t>
              </a:r>
              <a:r>
                <a:rPr lang="en-US" altLang="ja-JP" sz="1400" dirty="0" smtClean="0">
                  <a:solidFill>
                    <a:srgbClr val="0070C0"/>
                  </a:solidFill>
                </a:rPr>
                <a:t>D</a:t>
              </a:r>
              <a:r>
                <a:rPr lang="en-US" altLang="ja-JP" sz="900" dirty="0" smtClean="0">
                  <a:solidFill>
                    <a:srgbClr val="0070C0"/>
                  </a:solidFill>
                </a:rPr>
                <a:t>A</a:t>
              </a:r>
              <a:endParaRPr kumimoji="1" lang="ja-JP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9" name="円弧 68"/>
            <p:cNvSpPr/>
            <p:nvPr/>
          </p:nvSpPr>
          <p:spPr>
            <a:xfrm rot="5630953">
              <a:off x="5764172" y="3110907"/>
              <a:ext cx="282056" cy="434351"/>
            </a:xfrm>
            <a:prstGeom prst="arc">
              <a:avLst>
                <a:gd name="adj1" fmla="val 17921877"/>
                <a:gd name="adj2" fmla="val 19941097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/>
                <p:cNvSpPr txBox="1"/>
                <p:nvPr/>
              </p:nvSpPr>
              <p:spPr>
                <a:xfrm>
                  <a:off x="7030687" y="3168167"/>
                  <a:ext cx="1050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1600" b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ビーム角</a:t>
                  </a:r>
                  <a:r>
                    <a:rPr kumimoji="1" lang="en-US" altLang="ja-JP" sz="1600" b="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kumimoji="1" lang="en-US" altLang="ja-JP" sz="1600" b="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𝛿𝜃</m:t>
                        </m:r>
                      </m:oMath>
                    </m:oMathPara>
                  </a14:m>
                  <a:endParaRPr kumimoji="1" lang="ja-JP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テキスト ボックス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687" y="3168167"/>
                  <a:ext cx="1050155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線コネクタ 76"/>
            <p:cNvCxnSpPr/>
            <p:nvPr/>
          </p:nvCxnSpPr>
          <p:spPr>
            <a:xfrm flipV="1">
              <a:off x="6554633" y="4029428"/>
              <a:ext cx="1097269" cy="448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/>
            <p:cNvSpPr txBox="1"/>
            <p:nvPr/>
          </p:nvSpPr>
          <p:spPr>
            <a:xfrm>
              <a:off x="7618872" y="3693373"/>
              <a:ext cx="13875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スラント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レンジ距離 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9" name="直線矢印コネクタ 78"/>
            <p:cNvCxnSpPr/>
            <p:nvPr/>
          </p:nvCxnSpPr>
          <p:spPr>
            <a:xfrm flipV="1">
              <a:off x="6453245" y="5044497"/>
              <a:ext cx="885008" cy="236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/>
            <p:cNvSpPr txBox="1"/>
            <p:nvPr/>
          </p:nvSpPr>
          <p:spPr>
            <a:xfrm>
              <a:off x="6138343" y="5282155"/>
              <a:ext cx="105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0000"/>
                  </a:solidFill>
                </a:rPr>
                <a:t>ビーム</a:t>
              </a:r>
              <a:r>
                <a:rPr lang="ja-JP" altLang="en-US" sz="1600" b="1" dirty="0">
                  <a:solidFill>
                    <a:srgbClr val="FF0000"/>
                  </a:solidFill>
                </a:rPr>
                <a:t>幅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7023242" y="2515625"/>
              <a:ext cx="1391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SAR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アンテナ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飛翔方向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V="1">
              <a:off x="4657682" y="2976010"/>
              <a:ext cx="2543145" cy="68101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5642687" y="2792521"/>
              <a:ext cx="364186" cy="364186"/>
            </a:xfrm>
            <a:prstGeom prst="rect">
              <a:avLst/>
            </a:prstGeom>
          </p:spPr>
        </p:pic>
        <p:sp>
          <p:nvSpPr>
            <p:cNvPr id="5" name="フリーフォーム 4"/>
            <p:cNvSpPr/>
            <p:nvPr/>
          </p:nvSpPr>
          <p:spPr>
            <a:xfrm>
              <a:off x="6017846" y="3446585"/>
              <a:ext cx="1101969" cy="260440"/>
            </a:xfrm>
            <a:custGeom>
              <a:avLst/>
              <a:gdLst>
                <a:gd name="connsiteX0" fmla="*/ 0 w 1101969"/>
                <a:gd name="connsiteY0" fmla="*/ 0 h 260440"/>
                <a:gd name="connsiteX1" fmla="*/ 195385 w 1101969"/>
                <a:gd name="connsiteY1" fmla="*/ 257907 h 260440"/>
                <a:gd name="connsiteX2" fmla="*/ 1101969 w 1101969"/>
                <a:gd name="connsiteY2" fmla="*/ 109415 h 2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969" h="260440">
                  <a:moveTo>
                    <a:pt x="0" y="0"/>
                  </a:moveTo>
                  <a:cubicBezTo>
                    <a:pt x="5862" y="119835"/>
                    <a:pt x="11724" y="239671"/>
                    <a:pt x="195385" y="257907"/>
                  </a:cubicBezTo>
                  <a:cubicBezTo>
                    <a:pt x="379047" y="276143"/>
                    <a:pt x="740508" y="192779"/>
                    <a:pt x="1101969" y="109415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3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SAR </a:t>
            </a:r>
            <a:r>
              <a:rPr kumimoji="1" lang="ja-JP" altLang="en-US" dirty="0" smtClean="0"/>
              <a:t>の詳細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dirty="0" smtClean="0"/>
                  <a:t>具体例</a:t>
                </a:r>
                <a:endParaRPr lang="en-US" altLang="ja-JP" dirty="0" smtClean="0"/>
              </a:p>
              <a:p>
                <a:pPr lvl="1"/>
                <a:r>
                  <a:rPr kumimoji="1" lang="en-US" altLang="ja-JP" dirty="0" smtClean="0"/>
                  <a:t>R = 700km </a:t>
                </a:r>
                <a:r>
                  <a:rPr kumimoji="1" lang="ja-JP" altLang="en-US" dirty="0" smtClean="0"/>
                  <a:t>の場合（衛星搭載を想定）</a:t>
                </a:r>
                <a:endParaRPr kumimoji="1" lang="en-US" altLang="ja-JP" dirty="0" smtClean="0"/>
              </a:p>
              <a:p>
                <a:pPr lvl="1"/>
                <a:r>
                  <a:rPr kumimoji="1" lang="ja-JP" altLang="en-US" dirty="0" smtClean="0"/>
                  <a:t>マイクロ波に </a:t>
                </a:r>
                <a:r>
                  <a:rPr kumimoji="1" lang="en-US" altLang="ja-JP" dirty="0" smtClean="0"/>
                  <a:t>L </a:t>
                </a:r>
                <a:r>
                  <a:rPr kumimoji="1" lang="ja-JP" altLang="en-US" dirty="0" smtClean="0"/>
                  <a:t>バンド</a:t>
                </a:r>
                <a:r>
                  <a:rPr lang="en-US" altLang="ja-JP" dirty="0"/>
                  <a:t/>
                </a:r>
                <a:br>
                  <a:rPr lang="en-US" altLang="ja-JP" dirty="0"/>
                </a:br>
                <a:r>
                  <a:rPr lang="ja-JP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= 25cm</a:t>
                </a:r>
                <a:r>
                  <a:rPr lang="ja-JP" altLang="en-US" dirty="0" smtClean="0"/>
                  <a:t>）を用いる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ビーム幅（分解能）を</a:t>
                </a:r>
                <a:r>
                  <a:rPr lang="en-US" altLang="ja-JP" dirty="0" smtClean="0"/>
                  <a:t> 10m </a:t>
                </a:r>
                <a:r>
                  <a:rPr lang="ja-JP" altLang="en-US" dirty="0" smtClean="0"/>
                  <a:t>に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したい場合、アンテナ長 </a:t>
                </a:r>
                <a:r>
                  <a:rPr lang="en-US" altLang="ja-JP" dirty="0" smtClean="0"/>
                  <a:t>D</a:t>
                </a:r>
                <a:r>
                  <a:rPr lang="en-US" altLang="ja-JP" sz="1200" dirty="0" smtClean="0"/>
                  <a:t>A</a:t>
                </a:r>
                <a:r>
                  <a:rPr lang="en-US" altLang="ja-JP" sz="1100" dirty="0" smtClean="0"/>
                  <a:t> </a:t>
                </a:r>
                <a:r>
                  <a:rPr lang="ja-JP" altLang="en-US" dirty="0" smtClean="0"/>
                  <a:t>は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m:rPr>
                        <m:aln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700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×0.25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ja-JP" i="1" dirty="0" smtClean="0">
                    <a:latin typeface="Cambria Math" panose="02040503050406030204" pitchFamily="18" charset="0"/>
                  </a:rPr>
                  <a:t> </a:t>
                </a:r>
                <a:br>
                  <a:rPr lang="en-US" altLang="ja-JP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aln/>
                      </m:rP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1.75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17.5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𝑘𝑚</m:t>
                        </m:r>
                      </m:e>
                    </m:d>
                  </m:oMath>
                </a14:m>
                <a:r>
                  <a:rPr lang="en-US" altLang="ja-JP" dirty="0" smtClean="0"/>
                  <a:t> </a:t>
                </a:r>
                <a:br>
                  <a:rPr lang="en-US" altLang="ja-JP" dirty="0" smtClean="0"/>
                </a:br>
                <a:r>
                  <a:rPr lang="ja-JP" altLang="en-US" dirty="0" smtClean="0"/>
                  <a:t>となってしまう</a:t>
                </a:r>
                <a:endParaRPr lang="ja-JP" altLang="en-US" dirty="0"/>
              </a:p>
              <a:p>
                <a:pPr lvl="1"/>
                <a:endParaRPr kumimoji="1" lang="en-US" altLang="ja-JP" dirty="0" smtClean="0"/>
              </a:p>
              <a:p>
                <a:pPr lvl="1"/>
                <a:endParaRPr lang="en-US" altLang="ja-JP" dirty="0"/>
              </a:p>
              <a:p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アンテナを搭載したプラットホームが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移動しながらパルスの放射と受信を繰り返す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92" t="-7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1813169" y="4490078"/>
            <a:ext cx="468923" cy="527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98757" y="5162030"/>
            <a:ext cx="3790461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solidFill>
                  <a:srgbClr val="FF0000"/>
                </a:solidFill>
              </a:rPr>
              <a:t>合成開口技術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の開発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4552948" y="1804183"/>
            <a:ext cx="4354425" cy="4495952"/>
            <a:chOff x="4531707" y="2069938"/>
            <a:chExt cx="4354425" cy="4495952"/>
          </a:xfrm>
        </p:grpSpPr>
        <p:cxnSp>
          <p:nvCxnSpPr>
            <p:cNvPr id="34" name="直線コネクタ 33"/>
            <p:cNvCxnSpPr/>
            <p:nvPr/>
          </p:nvCxnSpPr>
          <p:spPr>
            <a:xfrm>
              <a:off x="6881509" y="5075716"/>
              <a:ext cx="360108" cy="67310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平行四辺形 34"/>
            <p:cNvSpPr/>
            <p:nvPr/>
          </p:nvSpPr>
          <p:spPr>
            <a:xfrm rot="20727358" flipH="1">
              <a:off x="4552948" y="3958739"/>
              <a:ext cx="4274279" cy="2090020"/>
            </a:xfrm>
            <a:prstGeom prst="parallelogram">
              <a:avLst>
                <a:gd name="adj" fmla="val 70957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6" name="直線矢印コネクタ 35"/>
            <p:cNvCxnSpPr/>
            <p:nvPr/>
          </p:nvCxnSpPr>
          <p:spPr>
            <a:xfrm flipV="1">
              <a:off x="5627137" y="4776861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/>
            <p:cNvSpPr txBox="1"/>
            <p:nvPr/>
          </p:nvSpPr>
          <p:spPr>
            <a:xfrm>
              <a:off x="7179831" y="2658426"/>
              <a:ext cx="1391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SAR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アンテナ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飛翔方向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 flipV="1">
              <a:off x="4718961" y="4034258"/>
              <a:ext cx="2372478" cy="63530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5824314" y="3208719"/>
              <a:ext cx="13102" cy="11567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5889524" y="3208719"/>
              <a:ext cx="998832" cy="186699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5830160" y="4365424"/>
              <a:ext cx="1956848" cy="1311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/>
            <p:cNvSpPr txBox="1"/>
            <p:nvPr/>
          </p:nvSpPr>
          <p:spPr>
            <a:xfrm>
              <a:off x="7875400" y="4389888"/>
              <a:ext cx="1010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アジマス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7730189" y="5652955"/>
              <a:ext cx="1010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グランド</a:t>
              </a:r>
              <a:r>
                <a:rPr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736251" y="5734893"/>
              <a:ext cx="1010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スラント</a:t>
              </a: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レンジ</a:t>
              </a:r>
              <a: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ja-JP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ja-JP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方向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 rot="20716491">
              <a:off x="8162105" y="5322982"/>
              <a:ext cx="719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地表面</a:t>
              </a:r>
              <a:endPara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5003007" y="3440815"/>
              <a:ext cx="1863255" cy="162414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6775761" y="2988758"/>
              <a:ext cx="116501" cy="208695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/>
            <p:nvPr/>
          </p:nvCxnSpPr>
          <p:spPr>
            <a:xfrm flipV="1">
              <a:off x="4657682" y="2976010"/>
              <a:ext cx="2543145" cy="68101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グループ化 48"/>
            <p:cNvGrpSpPr/>
            <p:nvPr/>
          </p:nvGrpSpPr>
          <p:grpSpPr>
            <a:xfrm rot="20718049">
              <a:off x="5521693" y="2680213"/>
              <a:ext cx="403826" cy="81533"/>
              <a:chOff x="844062" y="2138633"/>
              <a:chExt cx="511909" cy="304198"/>
            </a:xfrm>
          </p:grpSpPr>
          <p:cxnSp>
            <p:nvCxnSpPr>
              <p:cNvPr id="61" name="直線コネクタ 60"/>
              <p:cNvCxnSpPr/>
              <p:nvPr/>
            </p:nvCxnSpPr>
            <p:spPr>
              <a:xfrm>
                <a:off x="844062" y="2138633"/>
                <a:ext cx="0" cy="30142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/>
              <p:nvPr/>
            </p:nvCxnSpPr>
            <p:spPr>
              <a:xfrm>
                <a:off x="1355971" y="2141411"/>
                <a:ext cx="0" cy="30142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/>
              <p:nvPr/>
            </p:nvCxnSpPr>
            <p:spPr>
              <a:xfrm>
                <a:off x="844062" y="2289343"/>
                <a:ext cx="511909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テキスト ボックス 49"/>
            <p:cNvSpPr txBox="1"/>
            <p:nvPr/>
          </p:nvSpPr>
          <p:spPr>
            <a:xfrm rot="20716491">
              <a:off x="5257395" y="2425311"/>
              <a:ext cx="854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70C0"/>
                  </a:solidFill>
                </a:rPr>
                <a:t>実開口長</a:t>
              </a:r>
              <a:endParaRPr kumimoji="1" lang="ja-JP" altLang="en-US" sz="1200" dirty="0">
                <a:solidFill>
                  <a:srgbClr val="0070C0"/>
                </a:solidFill>
              </a:endParaRPr>
            </a:p>
          </p:txBody>
        </p:sp>
        <p:grpSp>
          <p:nvGrpSpPr>
            <p:cNvPr id="51" name="グループ化 50"/>
            <p:cNvGrpSpPr/>
            <p:nvPr/>
          </p:nvGrpSpPr>
          <p:grpSpPr>
            <a:xfrm rot="20718049" flipV="1">
              <a:off x="4531707" y="2331155"/>
              <a:ext cx="2219077" cy="120478"/>
              <a:chOff x="844062" y="2138633"/>
              <a:chExt cx="511909" cy="304198"/>
            </a:xfrm>
          </p:grpSpPr>
          <p:cxnSp>
            <p:nvCxnSpPr>
              <p:cNvPr id="58" name="直線コネクタ 57"/>
              <p:cNvCxnSpPr/>
              <p:nvPr/>
            </p:nvCxnSpPr>
            <p:spPr>
              <a:xfrm>
                <a:off x="844062" y="2138633"/>
                <a:ext cx="0" cy="30142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/>
              <p:cNvCxnSpPr/>
              <p:nvPr/>
            </p:nvCxnSpPr>
            <p:spPr>
              <a:xfrm>
                <a:off x="1355971" y="2141411"/>
                <a:ext cx="0" cy="30142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/>
              <p:cNvCxnSpPr/>
              <p:nvPr/>
            </p:nvCxnSpPr>
            <p:spPr>
              <a:xfrm>
                <a:off x="844062" y="2289343"/>
                <a:ext cx="511909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テキスト ボックス 51"/>
            <p:cNvSpPr txBox="1"/>
            <p:nvPr/>
          </p:nvSpPr>
          <p:spPr>
            <a:xfrm rot="20716491">
              <a:off x="4886678" y="2069938"/>
              <a:ext cx="1314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rgbClr val="00B050"/>
                  </a:solidFill>
                </a:rPr>
                <a:t>合成</a:t>
              </a:r>
              <a:r>
                <a:rPr lang="ja-JP" altLang="en-US" sz="1600" dirty="0" smtClean="0">
                  <a:solidFill>
                    <a:srgbClr val="00B050"/>
                  </a:solidFill>
                </a:rPr>
                <a:t>開口長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pic>
          <p:nvPicPr>
            <p:cNvPr id="53" name="図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5642687" y="2792521"/>
              <a:ext cx="364186" cy="364186"/>
            </a:xfrm>
            <a:prstGeom prst="rect">
              <a:avLst/>
            </a:prstGeom>
          </p:spPr>
        </p:pic>
        <p:pic>
          <p:nvPicPr>
            <p:cNvPr id="54" name="図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6105118" y="2670958"/>
              <a:ext cx="364186" cy="364186"/>
            </a:xfrm>
            <a:prstGeom prst="rect">
              <a:avLst/>
            </a:prstGeom>
          </p:spPr>
        </p:pic>
        <p:pic>
          <p:nvPicPr>
            <p:cNvPr id="55" name="図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6552705" y="2557333"/>
              <a:ext cx="364186" cy="364186"/>
            </a:xfrm>
            <a:prstGeom prst="rect">
              <a:avLst/>
            </a:prstGeom>
          </p:spPr>
        </p:pic>
        <p:pic>
          <p:nvPicPr>
            <p:cNvPr id="56" name="図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4748170" y="3036112"/>
              <a:ext cx="364186" cy="364186"/>
            </a:xfrm>
            <a:prstGeom prst="rect">
              <a:avLst/>
            </a:prstGeom>
          </p:spPr>
        </p:pic>
        <p:pic>
          <p:nvPicPr>
            <p:cNvPr id="57" name="図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0866">
              <a:off x="5193288" y="2916820"/>
              <a:ext cx="364186" cy="364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9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SAR </a:t>
            </a:r>
            <a:r>
              <a:rPr kumimoji="1" lang="ja-JP" altLang="en-US" dirty="0" smtClean="0"/>
              <a:t>画像の特徴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SAR </a:t>
            </a:r>
            <a:r>
              <a:rPr lang="ja-JP" altLang="en-US" dirty="0"/>
              <a:t>画像</a:t>
            </a:r>
            <a:r>
              <a:rPr lang="en-US" altLang="ja-JP" dirty="0"/>
              <a:t>…</a:t>
            </a:r>
            <a:r>
              <a:rPr lang="ja-JP" altLang="en-US" b="1" dirty="0">
                <a:solidFill>
                  <a:srgbClr val="FF0000"/>
                </a:solidFill>
              </a:rPr>
              <a:t>マイクロ波の後方散乱強度</a:t>
            </a:r>
            <a:r>
              <a:rPr lang="ja-JP" altLang="en-US" dirty="0"/>
              <a:t>を表す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後方散乱しやすい地表面ほど画像は明るくなる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94464" y="2360246"/>
            <a:ext cx="7971693" cy="3907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0" y="3302425"/>
            <a:ext cx="967089" cy="967089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 flipH="1">
            <a:off x="1802000" y="3519238"/>
            <a:ext cx="670414" cy="750277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48289" y="3889459"/>
            <a:ext cx="353708" cy="380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1448289" y="3113104"/>
            <a:ext cx="700695" cy="776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 flipH="1">
            <a:off x="2468006" y="3126593"/>
            <a:ext cx="350849" cy="39264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31" y="3177341"/>
            <a:ext cx="1217256" cy="1217256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539734" y="4269515"/>
            <a:ext cx="80264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>
            <a:off x="3854281" y="3322915"/>
            <a:ext cx="193967" cy="217071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4015060" y="3119170"/>
            <a:ext cx="210831" cy="23594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flipV="1">
            <a:off x="3534308" y="3534935"/>
            <a:ext cx="319973" cy="35452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524869" y="3876630"/>
            <a:ext cx="490191" cy="19547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3484262" y="3876630"/>
            <a:ext cx="44347" cy="37042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H="1">
            <a:off x="3073689" y="3889459"/>
            <a:ext cx="451180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3302798" y="3474533"/>
            <a:ext cx="228370" cy="41492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/>
        </p:nvGrpSpPr>
        <p:grpSpPr>
          <a:xfrm>
            <a:off x="6974348" y="3876630"/>
            <a:ext cx="1150475" cy="600448"/>
            <a:chOff x="6974348" y="4022808"/>
            <a:chExt cx="1150475" cy="600448"/>
          </a:xfrm>
        </p:grpSpPr>
        <p:pic>
          <p:nvPicPr>
            <p:cNvPr id="82" name="図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75" y="4022808"/>
              <a:ext cx="600448" cy="600448"/>
            </a:xfrm>
            <a:prstGeom prst="rect">
              <a:avLst/>
            </a:prstGeom>
          </p:spPr>
        </p:pic>
        <p:pic>
          <p:nvPicPr>
            <p:cNvPr id="83" name="図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348" y="4022808"/>
              <a:ext cx="600448" cy="600448"/>
            </a:xfrm>
            <a:prstGeom prst="rect">
              <a:avLst/>
            </a:prstGeom>
          </p:spPr>
        </p:pic>
      </p:grpSp>
      <p:grpSp>
        <p:nvGrpSpPr>
          <p:cNvPr id="94" name="グループ化 93"/>
          <p:cNvGrpSpPr/>
          <p:nvPr/>
        </p:nvGrpSpPr>
        <p:grpSpPr>
          <a:xfrm>
            <a:off x="6991838" y="3130414"/>
            <a:ext cx="1494118" cy="1057082"/>
            <a:chOff x="7000173" y="3267853"/>
            <a:chExt cx="1494118" cy="1057082"/>
          </a:xfrm>
        </p:grpSpPr>
        <p:cxnSp>
          <p:nvCxnSpPr>
            <p:cNvPr id="85" name="直線コネクタ 84"/>
            <p:cNvCxnSpPr/>
            <p:nvPr/>
          </p:nvCxnSpPr>
          <p:spPr>
            <a:xfrm flipH="1">
              <a:off x="7583131" y="3660015"/>
              <a:ext cx="573053" cy="662534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7000173" y="3707509"/>
              <a:ext cx="574623" cy="617426"/>
            </a:xfrm>
            <a:prstGeom prst="line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 flipH="1">
              <a:off x="8143441" y="3267853"/>
              <a:ext cx="350850" cy="39264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図 9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18" y="3542750"/>
            <a:ext cx="1102875" cy="1102875"/>
          </a:xfrm>
          <a:prstGeom prst="rect">
            <a:avLst/>
          </a:prstGeom>
        </p:spPr>
      </p:pic>
      <p:grpSp>
        <p:nvGrpSpPr>
          <p:cNvPr id="127" name="グループ化 126"/>
          <p:cNvGrpSpPr/>
          <p:nvPr/>
        </p:nvGrpSpPr>
        <p:grpSpPr>
          <a:xfrm>
            <a:off x="5179452" y="3114113"/>
            <a:ext cx="1168625" cy="918028"/>
            <a:chOff x="5179452" y="3260291"/>
            <a:chExt cx="1168625" cy="918028"/>
          </a:xfrm>
        </p:grpSpPr>
        <p:cxnSp>
          <p:nvCxnSpPr>
            <p:cNvPr id="96" name="直線コネクタ 95"/>
            <p:cNvCxnSpPr/>
            <p:nvPr/>
          </p:nvCxnSpPr>
          <p:spPr>
            <a:xfrm flipH="1">
              <a:off x="5670623" y="3543379"/>
              <a:ext cx="425775" cy="492258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 flipH="1">
              <a:off x="6091967" y="3260291"/>
              <a:ext cx="256110" cy="28661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/>
            <p:cNvCxnSpPr/>
            <p:nvPr/>
          </p:nvCxnSpPr>
          <p:spPr>
            <a:xfrm flipV="1">
              <a:off x="5550693" y="4008884"/>
              <a:ext cx="137206" cy="152021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/>
            <p:cNvCxnSpPr/>
            <p:nvPr/>
          </p:nvCxnSpPr>
          <p:spPr>
            <a:xfrm flipH="1" flipV="1">
              <a:off x="5523914" y="3995439"/>
              <a:ext cx="13983" cy="177796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/>
            <p:nvPr/>
          </p:nvCxnSpPr>
          <p:spPr>
            <a:xfrm>
              <a:off x="5179452" y="3793028"/>
              <a:ext cx="358581" cy="385291"/>
            </a:xfrm>
            <a:prstGeom prst="line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/>
            <p:cNvCxnSpPr/>
            <p:nvPr/>
          </p:nvCxnSpPr>
          <p:spPr>
            <a:xfrm>
              <a:off x="5307734" y="4068349"/>
              <a:ext cx="207845" cy="98169"/>
            </a:xfrm>
            <a:prstGeom prst="line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テキスト ボックス 130"/>
          <p:cNvSpPr txBox="1"/>
          <p:nvPr/>
        </p:nvSpPr>
        <p:spPr>
          <a:xfrm>
            <a:off x="640250" y="4877188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地表と建物など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に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回反射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↓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ほとんどが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後方散乱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701150" y="4873614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枝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・葉・幹など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に何度も反射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↓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rgbClr val="FF0000"/>
                </a:solidFill>
              </a:rPr>
              <a:t>多重散乱</a:t>
            </a:r>
            <a:r>
              <a:rPr lang="en-US" altLang="ja-JP" dirty="0" smtClean="0">
                <a:solidFill>
                  <a:srgbClr val="FF0000"/>
                </a:solidFill>
              </a:rPr>
              <a:t/>
            </a:r>
            <a:br>
              <a:rPr lang="en-US" altLang="ja-JP" dirty="0" smtClean="0">
                <a:solidFill>
                  <a:srgbClr val="FF0000"/>
                </a:solidFill>
              </a:rPr>
            </a:br>
            <a:r>
              <a:rPr lang="ja-JP" altLang="en-US" dirty="0" smtClean="0">
                <a:solidFill>
                  <a:srgbClr val="FF0000"/>
                </a:solidFill>
              </a:rPr>
              <a:t>（体積散乱）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4" name="角丸四角形 133"/>
          <p:cNvSpPr/>
          <p:nvPr/>
        </p:nvSpPr>
        <p:spPr>
          <a:xfrm>
            <a:off x="594464" y="4677133"/>
            <a:ext cx="1873542" cy="173745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角丸四角形 134"/>
          <p:cNvSpPr/>
          <p:nvPr/>
        </p:nvSpPr>
        <p:spPr>
          <a:xfrm>
            <a:off x="2701150" y="4675924"/>
            <a:ext cx="1800493" cy="173745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85527" y="4481240"/>
            <a:ext cx="121138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</a:rPr>
              <a:t>森林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925823" y="4475593"/>
            <a:ext cx="121138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</a:rPr>
              <a:t>都市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734878" y="4873614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地表面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で散乱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多重散乱より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後方散乱が弱い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↓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表面</a:t>
            </a:r>
            <a:r>
              <a:rPr lang="ja-JP" altLang="en-US" dirty="0" smtClean="0">
                <a:solidFill>
                  <a:srgbClr val="FF0000"/>
                </a:solidFill>
              </a:rPr>
              <a:t>散乱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8" name="角丸四角形 137"/>
          <p:cNvSpPr/>
          <p:nvPr/>
        </p:nvSpPr>
        <p:spPr>
          <a:xfrm>
            <a:off x="4734880" y="4675924"/>
            <a:ext cx="1800493" cy="173745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5019257" y="4481240"/>
            <a:ext cx="121138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</a:rPr>
              <a:t>粗面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748251" y="4871254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入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射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波は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前方に</a:t>
            </a:r>
            <a:r>
              <a:rPr lang="ja-JP" altLang="en-US" dirty="0" smtClean="0">
                <a:solidFill>
                  <a:srgbClr val="FF0000"/>
                </a:solidFill>
              </a:rPr>
              <a:t>鏡面反射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↓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後方散乱が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ほぼゼロ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1" name="角丸四角形 140"/>
          <p:cNvSpPr/>
          <p:nvPr/>
        </p:nvSpPr>
        <p:spPr>
          <a:xfrm>
            <a:off x="6748255" y="4673564"/>
            <a:ext cx="1800493" cy="173745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7032632" y="4478880"/>
            <a:ext cx="121138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rgbClr val="FF0000"/>
                </a:solidFill>
              </a:rPr>
              <a:t>水面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594464" y="197913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明るい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7920850" y="19808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暗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い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正方形/長方形 145"/>
          <p:cNvSpPr/>
          <p:nvPr/>
        </p:nvSpPr>
        <p:spPr>
          <a:xfrm>
            <a:off x="991235" y="4799694"/>
            <a:ext cx="1080000" cy="61758"/>
          </a:xfrm>
          <a:prstGeom prst="rect">
            <a:avLst/>
          </a:prstGeom>
          <a:solidFill>
            <a:srgbClr val="FAF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3057124" y="4803078"/>
            <a:ext cx="1080000" cy="61758"/>
          </a:xfrm>
          <a:prstGeom prst="rect">
            <a:avLst/>
          </a:prstGeom>
          <a:solidFill>
            <a:srgbClr val="FAF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5079296" y="4799694"/>
            <a:ext cx="1080000" cy="61758"/>
          </a:xfrm>
          <a:prstGeom prst="rect">
            <a:avLst/>
          </a:prstGeom>
          <a:solidFill>
            <a:srgbClr val="FAF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7108497" y="4808595"/>
            <a:ext cx="1080000" cy="61758"/>
          </a:xfrm>
          <a:prstGeom prst="rect">
            <a:avLst/>
          </a:prstGeom>
          <a:solidFill>
            <a:srgbClr val="FAF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362336" y="1821513"/>
            <a:ext cx="2435947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 </a:t>
            </a:r>
            <a:r>
              <a:rPr kumimoji="1"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画像の明暗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03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抽出手法の</a:t>
            </a:r>
            <a:r>
              <a:rPr lang="ja-JP" altLang="en-US" dirty="0" smtClean="0"/>
              <a:t>検討 </a:t>
            </a:r>
            <a:r>
              <a:rPr lang="ja-JP" altLang="en-US" sz="2800" dirty="0" smtClean="0"/>
              <a:t>～エッジ抽出手法の例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Sobel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フィルタ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右の </a:t>
            </a:r>
            <a:r>
              <a:rPr lang="en-US" altLang="ja-JP" dirty="0" smtClean="0"/>
              <a:t>2 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フィルタと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畳込み演算を行う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それぞれの結果の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乗和の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平方根を取ったものが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出力となる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4699211" y="1011590"/>
          <a:ext cx="12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-2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6985211" y="1011590"/>
          <a:ext cx="12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-2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4552948" y="2411589"/>
            <a:ext cx="15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垂直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方向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エッジを抽出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35040" y="2411588"/>
            <a:ext cx="15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水平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方向の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エッジを抽出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82" y="3331438"/>
            <a:ext cx="3170406" cy="324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72" y="3331438"/>
            <a:ext cx="30882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～エッジ抽出手法の例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b="1" dirty="0" smtClean="0">
                    <a:solidFill>
                      <a:srgbClr val="FF0000"/>
                    </a:solidFill>
                  </a:rPr>
                  <a:t>LoG </a:t>
                </a:r>
                <a:r>
                  <a:rPr kumimoji="1" lang="en-US" altLang="ja-JP" dirty="0" smtClean="0"/>
                  <a:t>(Laplacian of Gaussian) </a:t>
                </a:r>
                <a:r>
                  <a:rPr kumimoji="1" lang="ja-JP" altLang="en-US" b="1" dirty="0" smtClean="0">
                    <a:solidFill>
                      <a:srgbClr val="FF0000"/>
                    </a:solidFill>
                  </a:rPr>
                  <a:t>フィルタ</a:t>
                </a:r>
                <a:endParaRPr kumimoji="1" lang="en-US" altLang="ja-JP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Gaussian 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フィルタ</a:t>
                </a:r>
                <a:r>
                  <a:rPr kumimoji="1" lang="ja-JP" altLang="en-US" dirty="0" smtClean="0"/>
                  <a:t>（画像の平滑化を行う）と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lang="en-US" altLang="ja-JP" dirty="0" smtClean="0">
                    <a:solidFill>
                      <a:srgbClr val="FF0000"/>
                    </a:solidFill>
                  </a:rPr>
                  <a:t>Laplacian 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フィルタ</a:t>
                </a:r>
                <a:r>
                  <a:rPr lang="ja-JP" altLang="en-US" dirty="0" smtClean="0"/>
                  <a:t>（エッジ検出）の組み合わせ</a:t>
                </a:r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Laplacian </a:t>
                </a:r>
                <a:r>
                  <a:rPr lang="ja-JP" altLang="en-US" dirty="0" smtClean="0"/>
                  <a:t>フィルタのみだとノイズも強調してしまうため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平滑化によりノイズの影響を小さくする</a:t>
                </a:r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Gaussian </a:t>
                </a:r>
                <a:r>
                  <a:rPr kumimoji="1" lang="ja-JP" altLang="en-US" dirty="0" smtClean="0"/>
                  <a:t>フィルタ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…</a:t>
                </a:r>
                <a:r>
                  <a:rPr kumimoji="1" lang="ja-JP" altLang="en-US" dirty="0" smtClean="0"/>
                  <a:t>フィルタの係数を、中心画素からの距離を引数に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　した、平均 </a:t>
                </a:r>
                <a:r>
                  <a:rPr kumimoji="1" lang="en-US" altLang="ja-JP" dirty="0" smtClean="0"/>
                  <a:t>0</a:t>
                </a:r>
                <a:r>
                  <a:rPr kumimoji="1" lang="ja-JP" altLang="en-US" dirty="0" smtClean="0"/>
                  <a:t>・分散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 のガウス分布により決定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(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 smtClean="0"/>
                  <a:t> は中心画素からの距離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92" t="-7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06481"/>
              </p:ext>
            </p:extLst>
          </p:nvPr>
        </p:nvGraphicFramePr>
        <p:xfrm>
          <a:off x="5703487" y="4692637"/>
          <a:ext cx="12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-4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4958282" y="6058979"/>
            <a:ext cx="278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Laplacian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フィルタの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一例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97178"/>
              </p:ext>
            </p:extLst>
          </p:nvPr>
        </p:nvGraphicFramePr>
        <p:xfrm>
          <a:off x="2260893" y="4623871"/>
          <a:ext cx="1296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4/16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1/16</a:t>
                      </a:r>
                      <a:endParaRPr kumimoji="1" lang="ja-JP" altLang="en-US" sz="12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375437" y="6077490"/>
            <a:ext cx="30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Gaussian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フィルタの一例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（近似値として使われる）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研究の背景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全国的に</a:t>
            </a:r>
            <a:r>
              <a:rPr lang="ja-JP" altLang="en-US" b="1" dirty="0">
                <a:solidFill>
                  <a:srgbClr val="FF0000"/>
                </a:solidFill>
              </a:rPr>
              <a:t>海岸</a:t>
            </a:r>
            <a:r>
              <a:rPr lang="ja-JP" altLang="en-US" b="1" dirty="0" smtClean="0">
                <a:solidFill>
                  <a:srgbClr val="FF0000"/>
                </a:solidFill>
              </a:rPr>
              <a:t>侵食の進行（</a:t>
            </a:r>
            <a:r>
              <a:rPr lang="ja-JP" altLang="en-US" b="1" dirty="0">
                <a:solidFill>
                  <a:srgbClr val="FF0000"/>
                </a:solidFill>
              </a:rPr>
              <a:t>砂浜の減少）</a:t>
            </a:r>
            <a:r>
              <a:rPr lang="ja-JP" altLang="en-US" dirty="0"/>
              <a:t>が</a:t>
            </a:r>
            <a:r>
              <a:rPr lang="ja-JP" altLang="en-US" dirty="0" smtClean="0"/>
              <a:t>問題となっている</a:t>
            </a:r>
            <a:endParaRPr lang="en-US" altLang="ja-JP" dirty="0"/>
          </a:p>
          <a:p>
            <a:pPr lvl="1"/>
            <a:r>
              <a:rPr lang="ja-JP" altLang="en-US" dirty="0" smtClean="0"/>
              <a:t>護岸や海沿いの道路が波による被害を受けやすくなる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砂浜の生態系や環境への悪影響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海水浴場の縮小・閉鎖につながる</a:t>
            </a:r>
            <a:endParaRPr lang="en-US" altLang="ja-JP" dirty="0"/>
          </a:p>
          <a:p>
            <a:r>
              <a:rPr lang="ja-JP" altLang="en-US" dirty="0" smtClean="0"/>
              <a:t>侵食</a:t>
            </a:r>
            <a:r>
              <a:rPr lang="ja-JP" altLang="en-US" dirty="0"/>
              <a:t>状況の把握には、</a:t>
            </a:r>
            <a:r>
              <a:rPr lang="ja-JP" altLang="en-US" dirty="0" smtClean="0"/>
              <a:t>海岸線の</a:t>
            </a:r>
            <a:r>
              <a:rPr lang="ja-JP" altLang="en-US" dirty="0"/>
              <a:t>変化の把握が</a:t>
            </a:r>
            <a:r>
              <a:rPr lang="ja-JP" altLang="en-US" dirty="0" smtClean="0"/>
              <a:t>重要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5" y="3939434"/>
            <a:ext cx="3727573" cy="21837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8" y="3941509"/>
            <a:ext cx="3724031" cy="218163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472160" y="3341009"/>
            <a:ext cx="5655472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例：阿武隈川河口付近における海岸侵食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8005" y="6123146"/>
            <a:ext cx="372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1963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年撮影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2948" y="6123146"/>
            <a:ext cx="372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2002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年撮影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96073" y="6594078"/>
            <a:ext cx="89479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出典：http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://www.mlit.go.jp/river/shinngikai_blog/past_shinngikai/kaigandukuri/gijutsu-kondan/shinshoku/shiryou02.pdf</a:t>
            </a:r>
          </a:p>
        </p:txBody>
      </p:sp>
      <p:sp>
        <p:nvSpPr>
          <p:cNvPr id="16" name="フリーフォーム 15"/>
          <p:cNvSpPr/>
          <p:nvPr/>
        </p:nvSpPr>
        <p:spPr>
          <a:xfrm>
            <a:off x="869950" y="4546600"/>
            <a:ext cx="2901950" cy="400302"/>
          </a:xfrm>
          <a:custGeom>
            <a:avLst/>
            <a:gdLst>
              <a:gd name="connsiteX0" fmla="*/ 0 w 2901950"/>
              <a:gd name="connsiteY0" fmla="*/ 0 h 400302"/>
              <a:gd name="connsiteX1" fmla="*/ 152400 w 2901950"/>
              <a:gd name="connsiteY1" fmla="*/ 6350 h 400302"/>
              <a:gd name="connsiteX2" fmla="*/ 298450 w 2901950"/>
              <a:gd name="connsiteY2" fmla="*/ 19050 h 400302"/>
              <a:gd name="connsiteX3" fmla="*/ 406400 w 2901950"/>
              <a:gd name="connsiteY3" fmla="*/ 76200 h 400302"/>
              <a:gd name="connsiteX4" fmla="*/ 469900 w 2901950"/>
              <a:gd name="connsiteY4" fmla="*/ 95250 h 400302"/>
              <a:gd name="connsiteX5" fmla="*/ 539750 w 2901950"/>
              <a:gd name="connsiteY5" fmla="*/ 165100 h 400302"/>
              <a:gd name="connsiteX6" fmla="*/ 647700 w 2901950"/>
              <a:gd name="connsiteY6" fmla="*/ 215900 h 400302"/>
              <a:gd name="connsiteX7" fmla="*/ 869950 w 2901950"/>
              <a:gd name="connsiteY7" fmla="*/ 228600 h 400302"/>
              <a:gd name="connsiteX8" fmla="*/ 1162050 w 2901950"/>
              <a:gd name="connsiteY8" fmla="*/ 228600 h 400302"/>
              <a:gd name="connsiteX9" fmla="*/ 1333500 w 2901950"/>
              <a:gd name="connsiteY9" fmla="*/ 222250 h 400302"/>
              <a:gd name="connsiteX10" fmla="*/ 1562100 w 2901950"/>
              <a:gd name="connsiteY10" fmla="*/ 241300 h 400302"/>
              <a:gd name="connsiteX11" fmla="*/ 1733550 w 2901950"/>
              <a:gd name="connsiteY11" fmla="*/ 266700 h 400302"/>
              <a:gd name="connsiteX12" fmla="*/ 1905000 w 2901950"/>
              <a:gd name="connsiteY12" fmla="*/ 279400 h 400302"/>
              <a:gd name="connsiteX13" fmla="*/ 1962150 w 2901950"/>
              <a:gd name="connsiteY13" fmla="*/ 292100 h 400302"/>
              <a:gd name="connsiteX14" fmla="*/ 2070100 w 2901950"/>
              <a:gd name="connsiteY14" fmla="*/ 330200 h 400302"/>
              <a:gd name="connsiteX15" fmla="*/ 2165350 w 2901950"/>
              <a:gd name="connsiteY15" fmla="*/ 349250 h 400302"/>
              <a:gd name="connsiteX16" fmla="*/ 2317750 w 2901950"/>
              <a:gd name="connsiteY16" fmla="*/ 323850 h 400302"/>
              <a:gd name="connsiteX17" fmla="*/ 2343150 w 2901950"/>
              <a:gd name="connsiteY17" fmla="*/ 311150 h 400302"/>
              <a:gd name="connsiteX18" fmla="*/ 2476500 w 2901950"/>
              <a:gd name="connsiteY18" fmla="*/ 342900 h 400302"/>
              <a:gd name="connsiteX19" fmla="*/ 2584450 w 2901950"/>
              <a:gd name="connsiteY19" fmla="*/ 381000 h 400302"/>
              <a:gd name="connsiteX20" fmla="*/ 2743200 w 2901950"/>
              <a:gd name="connsiteY20" fmla="*/ 400050 h 400302"/>
              <a:gd name="connsiteX21" fmla="*/ 2863850 w 2901950"/>
              <a:gd name="connsiteY21" fmla="*/ 368300 h 400302"/>
              <a:gd name="connsiteX22" fmla="*/ 2901950 w 2901950"/>
              <a:gd name="connsiteY22" fmla="*/ 355600 h 4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01950" h="400302">
                <a:moveTo>
                  <a:pt x="0" y="0"/>
                </a:moveTo>
                <a:cubicBezTo>
                  <a:pt x="51329" y="1587"/>
                  <a:pt x="102658" y="3175"/>
                  <a:pt x="152400" y="6350"/>
                </a:cubicBezTo>
                <a:cubicBezTo>
                  <a:pt x="202142" y="9525"/>
                  <a:pt x="256117" y="7408"/>
                  <a:pt x="298450" y="19050"/>
                </a:cubicBezTo>
                <a:cubicBezTo>
                  <a:pt x="340783" y="30692"/>
                  <a:pt x="377825" y="63500"/>
                  <a:pt x="406400" y="76200"/>
                </a:cubicBezTo>
                <a:cubicBezTo>
                  <a:pt x="434975" y="88900"/>
                  <a:pt x="447675" y="80433"/>
                  <a:pt x="469900" y="95250"/>
                </a:cubicBezTo>
                <a:cubicBezTo>
                  <a:pt x="492125" y="110067"/>
                  <a:pt x="510117" y="144992"/>
                  <a:pt x="539750" y="165100"/>
                </a:cubicBezTo>
                <a:cubicBezTo>
                  <a:pt x="569383" y="185208"/>
                  <a:pt x="592667" y="205317"/>
                  <a:pt x="647700" y="215900"/>
                </a:cubicBezTo>
                <a:cubicBezTo>
                  <a:pt x="702733" y="226483"/>
                  <a:pt x="784225" y="226483"/>
                  <a:pt x="869950" y="228600"/>
                </a:cubicBezTo>
                <a:cubicBezTo>
                  <a:pt x="955675" y="230717"/>
                  <a:pt x="1084792" y="229658"/>
                  <a:pt x="1162050" y="228600"/>
                </a:cubicBezTo>
                <a:cubicBezTo>
                  <a:pt x="1239308" y="227542"/>
                  <a:pt x="1266825" y="220133"/>
                  <a:pt x="1333500" y="222250"/>
                </a:cubicBezTo>
                <a:cubicBezTo>
                  <a:pt x="1400175" y="224367"/>
                  <a:pt x="1495425" y="233892"/>
                  <a:pt x="1562100" y="241300"/>
                </a:cubicBezTo>
                <a:cubicBezTo>
                  <a:pt x="1628775" y="248708"/>
                  <a:pt x="1676400" y="260350"/>
                  <a:pt x="1733550" y="266700"/>
                </a:cubicBezTo>
                <a:cubicBezTo>
                  <a:pt x="1790700" y="273050"/>
                  <a:pt x="1866900" y="275167"/>
                  <a:pt x="1905000" y="279400"/>
                </a:cubicBezTo>
                <a:cubicBezTo>
                  <a:pt x="1943100" y="283633"/>
                  <a:pt x="1934633" y="283633"/>
                  <a:pt x="1962150" y="292100"/>
                </a:cubicBezTo>
                <a:cubicBezTo>
                  <a:pt x="1989667" y="300567"/>
                  <a:pt x="2036233" y="320675"/>
                  <a:pt x="2070100" y="330200"/>
                </a:cubicBezTo>
                <a:cubicBezTo>
                  <a:pt x="2103967" y="339725"/>
                  <a:pt x="2124075" y="350308"/>
                  <a:pt x="2165350" y="349250"/>
                </a:cubicBezTo>
                <a:cubicBezTo>
                  <a:pt x="2206625" y="348192"/>
                  <a:pt x="2288117" y="330200"/>
                  <a:pt x="2317750" y="323850"/>
                </a:cubicBezTo>
                <a:cubicBezTo>
                  <a:pt x="2347383" y="317500"/>
                  <a:pt x="2316692" y="307975"/>
                  <a:pt x="2343150" y="311150"/>
                </a:cubicBezTo>
                <a:cubicBezTo>
                  <a:pt x="2369608" y="314325"/>
                  <a:pt x="2436283" y="331258"/>
                  <a:pt x="2476500" y="342900"/>
                </a:cubicBezTo>
                <a:cubicBezTo>
                  <a:pt x="2516717" y="354542"/>
                  <a:pt x="2540000" y="371475"/>
                  <a:pt x="2584450" y="381000"/>
                </a:cubicBezTo>
                <a:cubicBezTo>
                  <a:pt x="2628900" y="390525"/>
                  <a:pt x="2696633" y="402167"/>
                  <a:pt x="2743200" y="400050"/>
                </a:cubicBezTo>
                <a:cubicBezTo>
                  <a:pt x="2789767" y="397933"/>
                  <a:pt x="2837392" y="375708"/>
                  <a:pt x="2863850" y="368300"/>
                </a:cubicBezTo>
                <a:cubicBezTo>
                  <a:pt x="2890308" y="360892"/>
                  <a:pt x="2896129" y="358246"/>
                  <a:pt x="2901950" y="3556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5899150" y="4826000"/>
            <a:ext cx="2082800" cy="446864"/>
          </a:xfrm>
          <a:custGeom>
            <a:avLst/>
            <a:gdLst>
              <a:gd name="connsiteX0" fmla="*/ 0 w 2082800"/>
              <a:gd name="connsiteY0" fmla="*/ 292100 h 446864"/>
              <a:gd name="connsiteX1" fmla="*/ 76200 w 2082800"/>
              <a:gd name="connsiteY1" fmla="*/ 336550 h 446864"/>
              <a:gd name="connsiteX2" fmla="*/ 120650 w 2082800"/>
              <a:gd name="connsiteY2" fmla="*/ 400050 h 446864"/>
              <a:gd name="connsiteX3" fmla="*/ 241300 w 2082800"/>
              <a:gd name="connsiteY3" fmla="*/ 438150 h 446864"/>
              <a:gd name="connsiteX4" fmla="*/ 342900 w 2082800"/>
              <a:gd name="connsiteY4" fmla="*/ 444500 h 446864"/>
              <a:gd name="connsiteX5" fmla="*/ 488950 w 2082800"/>
              <a:gd name="connsiteY5" fmla="*/ 406400 h 446864"/>
              <a:gd name="connsiteX6" fmla="*/ 609600 w 2082800"/>
              <a:gd name="connsiteY6" fmla="*/ 374650 h 446864"/>
              <a:gd name="connsiteX7" fmla="*/ 762000 w 2082800"/>
              <a:gd name="connsiteY7" fmla="*/ 336550 h 446864"/>
              <a:gd name="connsiteX8" fmla="*/ 939800 w 2082800"/>
              <a:gd name="connsiteY8" fmla="*/ 260350 h 446864"/>
              <a:gd name="connsiteX9" fmla="*/ 1066800 w 2082800"/>
              <a:gd name="connsiteY9" fmla="*/ 196850 h 446864"/>
              <a:gd name="connsiteX10" fmla="*/ 1174750 w 2082800"/>
              <a:gd name="connsiteY10" fmla="*/ 133350 h 446864"/>
              <a:gd name="connsiteX11" fmla="*/ 1308100 w 2082800"/>
              <a:gd name="connsiteY11" fmla="*/ 127000 h 446864"/>
              <a:gd name="connsiteX12" fmla="*/ 1422400 w 2082800"/>
              <a:gd name="connsiteY12" fmla="*/ 133350 h 446864"/>
              <a:gd name="connsiteX13" fmla="*/ 1593850 w 2082800"/>
              <a:gd name="connsiteY13" fmla="*/ 107950 h 446864"/>
              <a:gd name="connsiteX14" fmla="*/ 1689100 w 2082800"/>
              <a:gd name="connsiteY14" fmla="*/ 82550 h 446864"/>
              <a:gd name="connsiteX15" fmla="*/ 1892300 w 2082800"/>
              <a:gd name="connsiteY15" fmla="*/ 50800 h 446864"/>
              <a:gd name="connsiteX16" fmla="*/ 2082800 w 2082800"/>
              <a:gd name="connsiteY16" fmla="*/ 0 h 44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2800" h="446864">
                <a:moveTo>
                  <a:pt x="0" y="292100"/>
                </a:moveTo>
                <a:cubicBezTo>
                  <a:pt x="28046" y="305329"/>
                  <a:pt x="56092" y="318558"/>
                  <a:pt x="76200" y="336550"/>
                </a:cubicBezTo>
                <a:cubicBezTo>
                  <a:pt x="96308" y="354542"/>
                  <a:pt x="93133" y="383117"/>
                  <a:pt x="120650" y="400050"/>
                </a:cubicBezTo>
                <a:cubicBezTo>
                  <a:pt x="148167" y="416983"/>
                  <a:pt x="204258" y="430742"/>
                  <a:pt x="241300" y="438150"/>
                </a:cubicBezTo>
                <a:cubicBezTo>
                  <a:pt x="278342" y="445558"/>
                  <a:pt x="301625" y="449792"/>
                  <a:pt x="342900" y="444500"/>
                </a:cubicBezTo>
                <a:cubicBezTo>
                  <a:pt x="384175" y="439208"/>
                  <a:pt x="488950" y="406400"/>
                  <a:pt x="488950" y="406400"/>
                </a:cubicBezTo>
                <a:lnTo>
                  <a:pt x="609600" y="374650"/>
                </a:lnTo>
                <a:cubicBezTo>
                  <a:pt x="655108" y="363008"/>
                  <a:pt x="706967" y="355600"/>
                  <a:pt x="762000" y="336550"/>
                </a:cubicBezTo>
                <a:cubicBezTo>
                  <a:pt x="817033" y="317500"/>
                  <a:pt x="889000" y="283633"/>
                  <a:pt x="939800" y="260350"/>
                </a:cubicBezTo>
                <a:cubicBezTo>
                  <a:pt x="990600" y="237067"/>
                  <a:pt x="1027642" y="218017"/>
                  <a:pt x="1066800" y="196850"/>
                </a:cubicBezTo>
                <a:cubicBezTo>
                  <a:pt x="1105958" y="175683"/>
                  <a:pt x="1134533" y="144992"/>
                  <a:pt x="1174750" y="133350"/>
                </a:cubicBezTo>
                <a:cubicBezTo>
                  <a:pt x="1214967" y="121708"/>
                  <a:pt x="1266825" y="127000"/>
                  <a:pt x="1308100" y="127000"/>
                </a:cubicBezTo>
                <a:cubicBezTo>
                  <a:pt x="1349375" y="127000"/>
                  <a:pt x="1374775" y="136525"/>
                  <a:pt x="1422400" y="133350"/>
                </a:cubicBezTo>
                <a:cubicBezTo>
                  <a:pt x="1470025" y="130175"/>
                  <a:pt x="1549400" y="116417"/>
                  <a:pt x="1593850" y="107950"/>
                </a:cubicBezTo>
                <a:cubicBezTo>
                  <a:pt x="1638300" y="99483"/>
                  <a:pt x="1639358" y="92075"/>
                  <a:pt x="1689100" y="82550"/>
                </a:cubicBezTo>
                <a:cubicBezTo>
                  <a:pt x="1738842" y="73025"/>
                  <a:pt x="1826683" y="64558"/>
                  <a:pt x="1892300" y="50800"/>
                </a:cubicBezTo>
                <a:cubicBezTo>
                  <a:pt x="1957917" y="37042"/>
                  <a:pt x="2082800" y="0"/>
                  <a:pt x="2082800" y="0"/>
                </a:cubicBezTo>
              </a:path>
            </a:pathLst>
          </a:cu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5097614" y="4527550"/>
            <a:ext cx="2901950" cy="400302"/>
          </a:xfrm>
          <a:custGeom>
            <a:avLst/>
            <a:gdLst>
              <a:gd name="connsiteX0" fmla="*/ 0 w 2901950"/>
              <a:gd name="connsiteY0" fmla="*/ 0 h 400302"/>
              <a:gd name="connsiteX1" fmla="*/ 152400 w 2901950"/>
              <a:gd name="connsiteY1" fmla="*/ 6350 h 400302"/>
              <a:gd name="connsiteX2" fmla="*/ 298450 w 2901950"/>
              <a:gd name="connsiteY2" fmla="*/ 19050 h 400302"/>
              <a:gd name="connsiteX3" fmla="*/ 406400 w 2901950"/>
              <a:gd name="connsiteY3" fmla="*/ 76200 h 400302"/>
              <a:gd name="connsiteX4" fmla="*/ 469900 w 2901950"/>
              <a:gd name="connsiteY4" fmla="*/ 95250 h 400302"/>
              <a:gd name="connsiteX5" fmla="*/ 539750 w 2901950"/>
              <a:gd name="connsiteY5" fmla="*/ 165100 h 400302"/>
              <a:gd name="connsiteX6" fmla="*/ 647700 w 2901950"/>
              <a:gd name="connsiteY6" fmla="*/ 215900 h 400302"/>
              <a:gd name="connsiteX7" fmla="*/ 869950 w 2901950"/>
              <a:gd name="connsiteY7" fmla="*/ 228600 h 400302"/>
              <a:gd name="connsiteX8" fmla="*/ 1162050 w 2901950"/>
              <a:gd name="connsiteY8" fmla="*/ 228600 h 400302"/>
              <a:gd name="connsiteX9" fmla="*/ 1333500 w 2901950"/>
              <a:gd name="connsiteY9" fmla="*/ 222250 h 400302"/>
              <a:gd name="connsiteX10" fmla="*/ 1562100 w 2901950"/>
              <a:gd name="connsiteY10" fmla="*/ 241300 h 400302"/>
              <a:gd name="connsiteX11" fmla="*/ 1733550 w 2901950"/>
              <a:gd name="connsiteY11" fmla="*/ 266700 h 400302"/>
              <a:gd name="connsiteX12" fmla="*/ 1905000 w 2901950"/>
              <a:gd name="connsiteY12" fmla="*/ 279400 h 400302"/>
              <a:gd name="connsiteX13" fmla="*/ 1962150 w 2901950"/>
              <a:gd name="connsiteY13" fmla="*/ 292100 h 400302"/>
              <a:gd name="connsiteX14" fmla="*/ 2070100 w 2901950"/>
              <a:gd name="connsiteY14" fmla="*/ 330200 h 400302"/>
              <a:gd name="connsiteX15" fmla="*/ 2165350 w 2901950"/>
              <a:gd name="connsiteY15" fmla="*/ 349250 h 400302"/>
              <a:gd name="connsiteX16" fmla="*/ 2317750 w 2901950"/>
              <a:gd name="connsiteY16" fmla="*/ 323850 h 400302"/>
              <a:gd name="connsiteX17" fmla="*/ 2343150 w 2901950"/>
              <a:gd name="connsiteY17" fmla="*/ 311150 h 400302"/>
              <a:gd name="connsiteX18" fmla="*/ 2476500 w 2901950"/>
              <a:gd name="connsiteY18" fmla="*/ 342900 h 400302"/>
              <a:gd name="connsiteX19" fmla="*/ 2584450 w 2901950"/>
              <a:gd name="connsiteY19" fmla="*/ 381000 h 400302"/>
              <a:gd name="connsiteX20" fmla="*/ 2743200 w 2901950"/>
              <a:gd name="connsiteY20" fmla="*/ 400050 h 400302"/>
              <a:gd name="connsiteX21" fmla="*/ 2863850 w 2901950"/>
              <a:gd name="connsiteY21" fmla="*/ 368300 h 400302"/>
              <a:gd name="connsiteX22" fmla="*/ 2901950 w 2901950"/>
              <a:gd name="connsiteY22" fmla="*/ 355600 h 4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01950" h="400302">
                <a:moveTo>
                  <a:pt x="0" y="0"/>
                </a:moveTo>
                <a:cubicBezTo>
                  <a:pt x="51329" y="1587"/>
                  <a:pt x="102658" y="3175"/>
                  <a:pt x="152400" y="6350"/>
                </a:cubicBezTo>
                <a:cubicBezTo>
                  <a:pt x="202142" y="9525"/>
                  <a:pt x="256117" y="7408"/>
                  <a:pt x="298450" y="19050"/>
                </a:cubicBezTo>
                <a:cubicBezTo>
                  <a:pt x="340783" y="30692"/>
                  <a:pt x="377825" y="63500"/>
                  <a:pt x="406400" y="76200"/>
                </a:cubicBezTo>
                <a:cubicBezTo>
                  <a:pt x="434975" y="88900"/>
                  <a:pt x="447675" y="80433"/>
                  <a:pt x="469900" y="95250"/>
                </a:cubicBezTo>
                <a:cubicBezTo>
                  <a:pt x="492125" y="110067"/>
                  <a:pt x="510117" y="144992"/>
                  <a:pt x="539750" y="165100"/>
                </a:cubicBezTo>
                <a:cubicBezTo>
                  <a:pt x="569383" y="185208"/>
                  <a:pt x="592667" y="205317"/>
                  <a:pt x="647700" y="215900"/>
                </a:cubicBezTo>
                <a:cubicBezTo>
                  <a:pt x="702733" y="226483"/>
                  <a:pt x="784225" y="226483"/>
                  <a:pt x="869950" y="228600"/>
                </a:cubicBezTo>
                <a:cubicBezTo>
                  <a:pt x="955675" y="230717"/>
                  <a:pt x="1084792" y="229658"/>
                  <a:pt x="1162050" y="228600"/>
                </a:cubicBezTo>
                <a:cubicBezTo>
                  <a:pt x="1239308" y="227542"/>
                  <a:pt x="1266825" y="220133"/>
                  <a:pt x="1333500" y="222250"/>
                </a:cubicBezTo>
                <a:cubicBezTo>
                  <a:pt x="1400175" y="224367"/>
                  <a:pt x="1495425" y="233892"/>
                  <a:pt x="1562100" y="241300"/>
                </a:cubicBezTo>
                <a:cubicBezTo>
                  <a:pt x="1628775" y="248708"/>
                  <a:pt x="1676400" y="260350"/>
                  <a:pt x="1733550" y="266700"/>
                </a:cubicBezTo>
                <a:cubicBezTo>
                  <a:pt x="1790700" y="273050"/>
                  <a:pt x="1866900" y="275167"/>
                  <a:pt x="1905000" y="279400"/>
                </a:cubicBezTo>
                <a:cubicBezTo>
                  <a:pt x="1943100" y="283633"/>
                  <a:pt x="1934633" y="283633"/>
                  <a:pt x="1962150" y="292100"/>
                </a:cubicBezTo>
                <a:cubicBezTo>
                  <a:pt x="1989667" y="300567"/>
                  <a:pt x="2036233" y="320675"/>
                  <a:pt x="2070100" y="330200"/>
                </a:cubicBezTo>
                <a:cubicBezTo>
                  <a:pt x="2103967" y="339725"/>
                  <a:pt x="2124075" y="350308"/>
                  <a:pt x="2165350" y="349250"/>
                </a:cubicBezTo>
                <a:cubicBezTo>
                  <a:pt x="2206625" y="348192"/>
                  <a:pt x="2288117" y="330200"/>
                  <a:pt x="2317750" y="323850"/>
                </a:cubicBezTo>
                <a:cubicBezTo>
                  <a:pt x="2347383" y="317500"/>
                  <a:pt x="2316692" y="307975"/>
                  <a:pt x="2343150" y="311150"/>
                </a:cubicBezTo>
                <a:cubicBezTo>
                  <a:pt x="2369608" y="314325"/>
                  <a:pt x="2436283" y="331258"/>
                  <a:pt x="2476500" y="342900"/>
                </a:cubicBezTo>
                <a:cubicBezTo>
                  <a:pt x="2516717" y="354542"/>
                  <a:pt x="2540000" y="371475"/>
                  <a:pt x="2584450" y="381000"/>
                </a:cubicBezTo>
                <a:cubicBezTo>
                  <a:pt x="2628900" y="390525"/>
                  <a:pt x="2696633" y="402167"/>
                  <a:pt x="2743200" y="400050"/>
                </a:cubicBezTo>
                <a:cubicBezTo>
                  <a:pt x="2789767" y="397933"/>
                  <a:pt x="2837392" y="375708"/>
                  <a:pt x="2863850" y="368300"/>
                </a:cubicBezTo>
                <a:cubicBezTo>
                  <a:pt x="2890308" y="360892"/>
                  <a:pt x="2896129" y="358246"/>
                  <a:pt x="2901950" y="3556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8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～エッジ抽出手法の例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 smtClean="0">
                <a:solidFill>
                  <a:srgbClr val="FF0000"/>
                </a:solidFill>
              </a:rPr>
              <a:t>LoG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dirty="0" smtClean="0"/>
              <a:t>(Laplacian of Gaussian)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フィルタ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ガウシアンフィルタを作用させる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r>
              <a:rPr kumimoji="1" lang="ja-JP" altLang="en-US" dirty="0" smtClean="0"/>
              <a:t>少し全体がぼやけたような印象になる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9" y="1731197"/>
            <a:ext cx="3857625" cy="40195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3" y="1668674"/>
            <a:ext cx="37719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～エッジ抽出手法の例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 smtClean="0">
                <a:solidFill>
                  <a:srgbClr val="FF0000"/>
                </a:solidFill>
              </a:rPr>
              <a:t>LoG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dirty="0" smtClean="0"/>
              <a:t>(Laplacian of Gaussian)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フィルタ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さらにラプラシアンフィルタを作用させる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23" y="1668674"/>
            <a:ext cx="3771900" cy="40195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74" y="1697249"/>
            <a:ext cx="38004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～エッジ抽出手法の例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Canny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フィルタ 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Canny, 1986</a:t>
            </a:r>
            <a:r>
              <a:rPr kumimoji="1" lang="ja-JP" altLang="en-US" dirty="0" smtClean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プロセス</a:t>
            </a:r>
            <a:r>
              <a:rPr lang="ja-JP" altLang="en-US" dirty="0" smtClean="0"/>
              <a:t>の概観</a:t>
            </a:r>
            <a:endParaRPr kumimoji="1" lang="en-US" altLang="ja-JP" dirty="0" smtClean="0"/>
          </a:p>
          <a:p>
            <a:pPr marL="814388" lvl="1" indent="-457200">
              <a:buFont typeface="+mj-lt"/>
              <a:buAutoNum type="arabicPeriod"/>
            </a:pPr>
            <a:r>
              <a:rPr lang="en-US" altLang="ja-JP" dirty="0" smtClean="0"/>
              <a:t>Gaussian </a:t>
            </a:r>
            <a:r>
              <a:rPr lang="ja-JP" altLang="en-US" dirty="0" smtClean="0"/>
              <a:t>フィルタを施す（平滑化）</a:t>
            </a:r>
            <a:endParaRPr lang="en-US" altLang="ja-JP" dirty="0" smtClean="0"/>
          </a:p>
          <a:p>
            <a:pPr marL="814388" lvl="1" indent="-457200">
              <a:buFont typeface="+mj-lt"/>
              <a:buAutoNum type="arabicPeriod"/>
            </a:pPr>
            <a:r>
              <a:rPr lang="ja-JP" altLang="en-US" dirty="0" smtClean="0"/>
              <a:t>エッジ強度を求める（</a:t>
            </a:r>
            <a:r>
              <a:rPr lang="en-US" altLang="ja-JP" dirty="0" smtClean="0"/>
              <a:t>Sobel </a:t>
            </a:r>
            <a:r>
              <a:rPr lang="ja-JP" altLang="en-US" dirty="0" smtClean="0"/>
              <a:t>フィルタと同じ計算）</a:t>
            </a:r>
            <a:endParaRPr lang="en-US" altLang="ja-JP" dirty="0" smtClean="0"/>
          </a:p>
          <a:p>
            <a:pPr marL="814388" lvl="1" indent="-457200">
              <a:buFont typeface="+mj-lt"/>
              <a:buAutoNum type="arabicPeriod"/>
            </a:pPr>
            <a:r>
              <a:rPr lang="ja-JP" altLang="en-US" dirty="0" smtClean="0"/>
              <a:t>エッジの勾配の方向を求める</a:t>
            </a:r>
            <a:endParaRPr lang="en-US" altLang="ja-JP" dirty="0" smtClean="0"/>
          </a:p>
          <a:p>
            <a:pPr marL="814388" lvl="1" indent="-457200">
              <a:buFont typeface="+mj-lt"/>
              <a:buAutoNum type="arabicPeriod"/>
            </a:pPr>
            <a:r>
              <a:rPr lang="ja-JP" altLang="en-US" dirty="0" smtClean="0"/>
              <a:t>細線化処理（エッジの幅を </a:t>
            </a:r>
            <a:r>
              <a:rPr lang="en-US" altLang="ja-JP" dirty="0" smtClean="0"/>
              <a:t>1 </a:t>
            </a:r>
            <a:r>
              <a:rPr lang="ja-JP" altLang="en-US" dirty="0" smtClean="0"/>
              <a:t>ピクセルにする処理）</a:t>
            </a:r>
            <a:endParaRPr lang="en-US" altLang="ja-JP" dirty="0" smtClean="0"/>
          </a:p>
          <a:p>
            <a:pPr marL="814388" lvl="1" indent="-457200">
              <a:buFont typeface="+mj-lt"/>
              <a:buAutoNum type="arabicPeriod"/>
            </a:pPr>
            <a:r>
              <a:rPr lang="ja-JP" altLang="en-US" dirty="0" smtClean="0"/>
              <a:t>エッジ強度から閾値によりエッジ判定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（</a:t>
            </a:r>
            <a:r>
              <a:rPr lang="ja-JP" altLang="en-US" b="1" dirty="0" smtClean="0">
                <a:solidFill>
                  <a:srgbClr val="FF0000"/>
                </a:solidFill>
              </a:rPr>
              <a:t>閾値を </a:t>
            </a:r>
            <a:r>
              <a:rPr lang="en-US" altLang="ja-JP" b="1" dirty="0" smtClean="0">
                <a:solidFill>
                  <a:srgbClr val="FF0000"/>
                </a:solidFill>
              </a:rPr>
              <a:t>2 </a:t>
            </a:r>
            <a:r>
              <a:rPr lang="ja-JP" altLang="en-US" b="1" dirty="0" smtClean="0">
                <a:solidFill>
                  <a:srgbClr val="FF0000"/>
                </a:solidFill>
              </a:rPr>
              <a:t>つ設ける</a:t>
            </a:r>
            <a:r>
              <a:rPr lang="ja-JP" altLang="en-US" dirty="0" smtClean="0"/>
              <a:t>点が特徴的）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94464" y="4677391"/>
            <a:ext cx="7971693" cy="515815"/>
          </a:xfrm>
          <a:prstGeom prst="rect">
            <a:avLst/>
          </a:prstGeom>
          <a:gradFill flip="none" rotWithShape="1">
            <a:gsLst>
              <a:gs pos="66500">
                <a:schemeClr val="tx1"/>
              </a:gs>
              <a:gs pos="33000">
                <a:schemeClr val="bg1"/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59015" y="4669576"/>
            <a:ext cx="0" cy="52363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873261" y="4669576"/>
            <a:ext cx="0" cy="5236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4864582" y="5193206"/>
            <a:ext cx="211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High Threshold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00030" y="5193206"/>
            <a:ext cx="211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70C0"/>
                </a:solidFill>
              </a:rPr>
              <a:t>Low</a:t>
            </a:r>
            <a:r>
              <a:rPr kumimoji="1" lang="en-US" altLang="ja-JP" dirty="0" smtClean="0">
                <a:solidFill>
                  <a:srgbClr val="0070C0"/>
                </a:solidFill>
              </a:rPr>
              <a:t> Threshold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89354" y="4732099"/>
            <a:ext cx="228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エッジではない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11383" y="4732099"/>
            <a:ext cx="228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エッジ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18535" y="4157291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エッジ強度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788309" y="4516798"/>
            <a:ext cx="1584000" cy="61758"/>
          </a:xfrm>
          <a:prstGeom prst="rect">
            <a:avLst/>
          </a:prstGeom>
          <a:solidFill>
            <a:srgbClr val="FAF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4464" y="431063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269720" y="431234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線矢印コネクタ 17"/>
          <p:cNvCxnSpPr>
            <a:stCxn id="21" idx="0"/>
          </p:cNvCxnSpPr>
          <p:nvPr/>
        </p:nvCxnSpPr>
        <p:spPr>
          <a:xfrm flipV="1">
            <a:off x="4552948" y="4970586"/>
            <a:ext cx="11237" cy="7321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425459" y="5702719"/>
            <a:ext cx="2254978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であるものに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繋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がっていれば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エッジと判定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～エッジ抽出手法の例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Canny </a:t>
            </a:r>
            <a:r>
              <a:rPr lang="ja-JP" altLang="en-US" b="1" dirty="0">
                <a:solidFill>
                  <a:srgbClr val="FF0000"/>
                </a:solidFill>
              </a:rPr>
              <a:t>フィルタ </a:t>
            </a:r>
            <a:r>
              <a:rPr lang="ja-JP" altLang="en-US" dirty="0"/>
              <a:t>（</a:t>
            </a:r>
            <a:r>
              <a:rPr lang="en-US" altLang="ja-JP" dirty="0"/>
              <a:t>John Canny, 1986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r>
              <a:rPr lang="ja-JP" altLang="en-US" dirty="0" smtClean="0"/>
              <a:t>細線化処理などもあり、エッジがはっきり取れている</a:t>
            </a:r>
            <a:endParaRPr lang="en-US" altLang="ja-JP" dirty="0"/>
          </a:p>
          <a:p>
            <a:pPr lvl="1"/>
            <a:r>
              <a:rPr lang="ja-JP" altLang="en-US" dirty="0" smtClean="0"/>
              <a:t>芝生をエッジとして取ってしまっている部分も多い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23" y="1418581"/>
            <a:ext cx="3771900" cy="40195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49" y="1418581"/>
            <a:ext cx="38766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～スパースモデリング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なぜ    ノルムだとスパースになりやすいか？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最適化問題　　　　　　　　　　　　　　　　　を考える 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19" y="919967"/>
            <a:ext cx="285017" cy="3460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38" y="2325536"/>
            <a:ext cx="5704254" cy="42034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53" y="1334886"/>
            <a:ext cx="3852477" cy="4626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3491604" y="1886392"/>
            <a:ext cx="10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ただし、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448" y="1851534"/>
            <a:ext cx="4060947" cy="43914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559690" y="4053789"/>
            <a:ext cx="82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 = 2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96819" y="4053789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 = 1.5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59690" y="6095974"/>
            <a:ext cx="82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 = 1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96819" y="6095974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 = 0.7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286921" y="6518218"/>
            <a:ext cx="4904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出典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</a:t>
            </a:r>
            <a:r>
              <a:rPr lang="en-US" altLang="ja-JP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Elad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著・玉木徹訳「スパースモデリング</a:t>
            </a:r>
            <a:r>
              <a:rPr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41841" y="1916567"/>
            <a:ext cx="257040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kumimoji="1"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次元での可視化</a:t>
            </a:r>
            <a:endParaRPr kumimoji="1" lang="ja-JP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3985846" y="2711938"/>
            <a:ext cx="152145" cy="24778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3012249" y="2390513"/>
            <a:ext cx="11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制約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条件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線矢印コネクタ 23"/>
          <p:cNvCxnSpPr/>
          <p:nvPr/>
        </p:nvCxnSpPr>
        <p:spPr>
          <a:xfrm flipH="1" flipV="1">
            <a:off x="5596819" y="3639333"/>
            <a:ext cx="335058" cy="9332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5927385" y="3547698"/>
            <a:ext cx="233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ja-JP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が等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値になる面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947" y="3602162"/>
            <a:ext cx="504337" cy="326754"/>
          </a:xfrm>
          <a:prstGeom prst="rect">
            <a:avLst/>
          </a:prstGeom>
        </p:spPr>
      </p:pic>
      <p:sp>
        <p:nvSpPr>
          <p:cNvPr id="30" name="円/楕円 29"/>
          <p:cNvSpPr/>
          <p:nvPr/>
        </p:nvSpPr>
        <p:spPr>
          <a:xfrm>
            <a:off x="1778244" y="2777726"/>
            <a:ext cx="116212" cy="11621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4436736" y="2828012"/>
            <a:ext cx="116212" cy="11621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153647" y="4535673"/>
            <a:ext cx="116212" cy="11621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830417" y="4556903"/>
            <a:ext cx="116212" cy="11621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吹き出し 33"/>
          <p:cNvSpPr/>
          <p:nvPr/>
        </p:nvSpPr>
        <p:spPr>
          <a:xfrm>
            <a:off x="6613338" y="4492805"/>
            <a:ext cx="2258486" cy="1767318"/>
          </a:xfrm>
          <a:prstGeom prst="wedgeRectCallout">
            <a:avLst>
              <a:gd name="adj1" fmla="val -75373"/>
              <a:gd name="adj2" fmla="val -2502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≦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の場合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接点</a:t>
            </a: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は「角」の</a:t>
            </a:r>
            <a:endParaRPr kumimoji="1"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部分になり</a:t>
            </a:r>
            <a:endParaRPr kumimoji="1"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はスパースに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なりやすい</a:t>
            </a:r>
            <a:endParaRPr kumimoji="1"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7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prstClr val="white"/>
                </a:solidFill>
              </a:rPr>
              <a:t>抽出手法の検討 </a:t>
            </a:r>
            <a:r>
              <a:rPr lang="ja-JP" altLang="en-US" sz="2800" dirty="0">
                <a:solidFill>
                  <a:prstClr val="white"/>
                </a:solidFill>
              </a:rPr>
              <a:t>～スパースモデリング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なぜ    ノルムだとスパースになりやすいか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19" y="919967"/>
            <a:ext cx="285017" cy="346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441841" y="1388608"/>
                <a:ext cx="2012190" cy="46166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sz="24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kumimoji="1" lang="en-US" altLang="ja-JP" sz="24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  <m:r>
                      <a:rPr kumimoji="1" lang="en-US" altLang="ja-JP" sz="2400" b="1" i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のグラフ</a:t>
                </a:r>
                <a:endParaRPr kumimoji="1" lang="ja-JP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1" y="1388608"/>
                <a:ext cx="201219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1842" r="-4532" b="-35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286921" y="6517134"/>
            <a:ext cx="4904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出典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</a:t>
            </a:r>
            <a:r>
              <a:rPr lang="en-US" altLang="ja-JP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Elad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著・玉木徹訳「スパースモデリング</a:t>
            </a:r>
            <a:r>
              <a:rPr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41" y="1961859"/>
            <a:ext cx="4545666" cy="344638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551" y="1452619"/>
            <a:ext cx="4060947" cy="439144"/>
          </a:xfrm>
          <a:prstGeom prst="rect">
            <a:avLst/>
          </a:prstGeom>
        </p:spPr>
      </p:pic>
      <p:sp>
        <p:nvSpPr>
          <p:cNvPr id="12" name="四角形吹き出し 11"/>
          <p:cNvSpPr/>
          <p:nvPr/>
        </p:nvSpPr>
        <p:spPr>
          <a:xfrm>
            <a:off x="5315051" y="3081229"/>
            <a:ext cx="3640447" cy="1196423"/>
          </a:xfrm>
          <a:prstGeom prst="wedgeRectCallout">
            <a:avLst>
              <a:gd name="adj1" fmla="val -63566"/>
              <a:gd name="adj2" fmla="val -869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が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に近づくほど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　　は指示関数に近づく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 = 0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では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・その他は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152" y="3513763"/>
            <a:ext cx="436211" cy="33135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37" y="5525926"/>
            <a:ext cx="4525495" cy="629707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054010" y="5648556"/>
            <a:ext cx="37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    ノルム ＝ 非ゼロ要素の個数）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62" y="5699763"/>
            <a:ext cx="232264" cy="2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ノイズ除去をしない場合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既往の空間フィルタ</a:t>
            </a:r>
            <a:r>
              <a:rPr lang="ja-JP" altLang="en-US" dirty="0" smtClean="0"/>
              <a:t>の</a:t>
            </a:r>
            <a:r>
              <a:rPr lang="ja-JP" altLang="en-US" dirty="0"/>
              <a:t>み</a:t>
            </a:r>
            <a:r>
              <a:rPr kumimoji="1" lang="ja-JP" altLang="en-US" dirty="0" smtClean="0"/>
              <a:t>ではエッジがうまく抽出されない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" y="1469293"/>
            <a:ext cx="3434554" cy="4572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84701" y="6130146"/>
            <a:ext cx="343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山口・室積海岸の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69" y="1469293"/>
            <a:ext cx="3434554" cy="4572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690269" y="6130146"/>
            <a:ext cx="343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例：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Canny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-1" y="1336431"/>
            <a:ext cx="4446955" cy="55215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179752" y="3301865"/>
            <a:ext cx="4087447" cy="1231058"/>
          </a:xfrm>
          <a:prstGeom prst="wedgeRectCallout">
            <a:avLst>
              <a:gd name="adj1" fmla="val 58913"/>
              <a:gd name="adj2" fmla="val -150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により隣接ピクセル間に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画素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値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の差が生じる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ja-JP" altLang="en-US" sz="2000" b="1" u="sng" dirty="0">
                <a:solidFill>
                  <a:srgbClr val="FF0000"/>
                </a:solidFill>
              </a:rPr>
              <a:t>エッジ</a:t>
            </a:r>
            <a:r>
              <a:rPr lang="ja-JP" altLang="en-US" sz="2000" b="1" u="sng" dirty="0" smtClean="0">
                <a:solidFill>
                  <a:srgbClr val="FF0000"/>
                </a:solidFill>
              </a:rPr>
              <a:t>として誤抽出される</a:t>
            </a:r>
            <a:endParaRPr lang="en-US" altLang="ja-JP" sz="20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日本リモートセンシング</a:t>
            </a:r>
            <a:r>
              <a:rPr lang="ja-JP" altLang="en-US" dirty="0" smtClean="0"/>
              <a:t>学会 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「基礎からわかるリモートセンシング」</a:t>
            </a:r>
            <a:r>
              <a:rPr lang="ja-JP" altLang="en-US" dirty="0" smtClean="0"/>
              <a:t>（理工図書・</a:t>
            </a:r>
            <a:r>
              <a:rPr lang="en-US" altLang="ja-JP" dirty="0" smtClean="0"/>
              <a:t>2011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r>
              <a:rPr lang="ja-JP" altLang="en-US" dirty="0" smtClean="0"/>
              <a:t>大内和夫「合成開口レーダの基礎 </a:t>
            </a:r>
            <a:r>
              <a:rPr lang="en-US" altLang="ja-JP" dirty="0" smtClean="0"/>
              <a:t>[</a:t>
            </a:r>
            <a:r>
              <a:rPr lang="ja-JP" altLang="en-US" dirty="0" smtClean="0"/>
              <a:t>第</a:t>
            </a:r>
            <a:r>
              <a:rPr lang="en-US" altLang="ja-JP" dirty="0" smtClean="0"/>
              <a:t>2</a:t>
            </a:r>
            <a:r>
              <a:rPr lang="ja-JP" altLang="en-US" dirty="0" smtClean="0"/>
              <a:t>版</a:t>
            </a:r>
            <a:r>
              <a:rPr lang="en-US" altLang="ja-JP" dirty="0" smtClean="0"/>
              <a:t>]</a:t>
            </a:r>
            <a:r>
              <a:rPr lang="ja-JP" altLang="en-US" dirty="0" smtClean="0"/>
              <a:t>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（東京電機大学出版局・</a:t>
            </a:r>
            <a:r>
              <a:rPr lang="en-US" altLang="ja-JP" dirty="0" smtClean="0"/>
              <a:t>2009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大町真一郎「画像処理」</a:t>
            </a:r>
            <a:r>
              <a:rPr lang="en-US" altLang="ja-JP" dirty="0" smtClean="0"/>
              <a:t>[</a:t>
            </a:r>
            <a:r>
              <a:rPr lang="ja-JP" altLang="en-US" dirty="0" smtClean="0"/>
              <a:t>未来へつなぐデジタルシリーズ</a:t>
            </a:r>
            <a:r>
              <a:rPr lang="en-US" altLang="ja-JP" dirty="0" smtClean="0"/>
              <a:t>28]</a:t>
            </a:r>
            <a:br>
              <a:rPr lang="en-US" altLang="ja-JP" dirty="0" smtClean="0"/>
            </a:br>
            <a:r>
              <a:rPr lang="ja-JP" altLang="en-US" dirty="0" smtClean="0"/>
              <a:t>（共立出版・</a:t>
            </a:r>
            <a:r>
              <a:rPr lang="en-US" altLang="ja-JP" dirty="0" smtClean="0"/>
              <a:t>2014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金森敬文・畑埜晃平・渡辺治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「ブースティング </a:t>
            </a:r>
            <a:r>
              <a:rPr lang="en-US" altLang="ja-JP" dirty="0" smtClean="0"/>
              <a:t>―</a:t>
            </a:r>
            <a:r>
              <a:rPr lang="ja-JP" altLang="en-US" dirty="0" smtClean="0"/>
              <a:t>学習アルゴリズムの設計技法</a:t>
            </a:r>
            <a:r>
              <a:rPr lang="en-US" altLang="ja-JP" dirty="0" smtClean="0"/>
              <a:t>―</a:t>
            </a:r>
            <a:r>
              <a:rPr lang="ja-JP" altLang="en-US" dirty="0" smtClean="0"/>
              <a:t>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（森北出版・</a:t>
            </a:r>
            <a:r>
              <a:rPr lang="en-US" altLang="ja-JP" dirty="0" smtClean="0"/>
              <a:t>2006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en-US" altLang="ja-JP" dirty="0" smtClean="0"/>
              <a:t>Michael </a:t>
            </a:r>
            <a:r>
              <a:rPr kumimoji="1" lang="en-US" altLang="ja-JP" dirty="0" err="1" smtClean="0"/>
              <a:t>Elad</a:t>
            </a:r>
            <a:r>
              <a:rPr lang="ja-JP" altLang="en-US" dirty="0"/>
              <a:t> </a:t>
            </a:r>
            <a:r>
              <a:rPr lang="ja-JP" altLang="en-US" dirty="0" smtClean="0"/>
              <a:t>著・玉木徹訳「スパースモデリング」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（共立出版・</a:t>
            </a:r>
            <a:r>
              <a:rPr lang="en-US" altLang="ja-JP" dirty="0" smtClean="0"/>
              <a:t>2016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81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研究の背景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海岸線の</a:t>
            </a:r>
            <a:r>
              <a:rPr lang="ja-JP" altLang="en-US" dirty="0"/>
              <a:t>変化は、</a:t>
            </a:r>
            <a:r>
              <a:rPr lang="ja-JP" altLang="en-US" b="1" dirty="0">
                <a:solidFill>
                  <a:srgbClr val="FF0000"/>
                </a:solidFill>
              </a:rPr>
              <a:t>広域的</a:t>
            </a:r>
            <a:r>
              <a:rPr lang="ja-JP" altLang="en-US" dirty="0"/>
              <a:t>・</a:t>
            </a:r>
            <a:r>
              <a:rPr lang="ja-JP" altLang="en-US" b="1" dirty="0">
                <a:solidFill>
                  <a:srgbClr val="FF0000"/>
                </a:solidFill>
              </a:rPr>
              <a:t>長期的</a:t>
            </a:r>
            <a:r>
              <a:rPr lang="ja-JP" altLang="en-US" dirty="0"/>
              <a:t>に生じることが多い</a:t>
            </a:r>
            <a:endParaRPr lang="en-US" altLang="ja-JP" dirty="0"/>
          </a:p>
          <a:p>
            <a:pPr lvl="1"/>
            <a:r>
              <a:rPr lang="ja-JP" altLang="en-US" dirty="0"/>
              <a:t>その一方で、台風等により大規模な変化が短期的に生じる場合もある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ja-JP" altLang="en-US" b="1" dirty="0">
                <a:solidFill>
                  <a:srgbClr val="FF0000"/>
                </a:solidFill>
              </a:rPr>
              <a:t>高頻度</a:t>
            </a:r>
            <a:r>
              <a:rPr lang="ja-JP" altLang="en-US" dirty="0"/>
              <a:t>な把握も必要</a:t>
            </a:r>
            <a:endParaRPr lang="en-US" altLang="ja-JP" dirty="0"/>
          </a:p>
          <a:p>
            <a:r>
              <a:rPr lang="ja-JP" altLang="en-US" dirty="0"/>
              <a:t>しかし、全国的に広域的・長期的・高頻度で</a:t>
            </a:r>
            <a:r>
              <a:rPr lang="ja-JP" altLang="en-US" dirty="0" smtClean="0"/>
              <a:t>海岸線の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変化を把握</a:t>
            </a:r>
            <a:r>
              <a:rPr lang="ja-JP" altLang="en-US" dirty="0"/>
              <a:t>するためには多大な労力・予算がかかる</a:t>
            </a:r>
            <a:endParaRPr lang="en-US" altLang="ja-JP" dirty="0"/>
          </a:p>
          <a:p>
            <a:pPr lvl="1"/>
            <a:r>
              <a:rPr lang="ja-JP" altLang="en-US" dirty="0" smtClean="0"/>
              <a:t>現状：国土地理院の地形図を用いて変化を読み取っている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3206" y="4341958"/>
            <a:ext cx="4382926" cy="138499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安価で簡便な手法として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rgbClr val="FF0000"/>
                </a:solidFill>
              </a:rPr>
              <a:t>衛星画像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</a:t>
            </a:r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利用が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有効で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あると考えられる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2610338" y="3509108"/>
            <a:ext cx="539262" cy="664307"/>
          </a:xfrm>
          <a:prstGeom prst="down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1" y="3819681"/>
            <a:ext cx="3305879" cy="213096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5615" y="5950648"/>
            <a:ext cx="346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光学衛星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Landsat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（出典：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アメリカ地質調査所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</a:t>
            </a:r>
            <a:r>
              <a:rPr lang="ja-JP" altLang="en-US" dirty="0" smtClean="0"/>
              <a:t>の</a:t>
            </a:r>
            <a:r>
              <a:rPr lang="ja-JP" altLang="en-US" dirty="0"/>
              <a:t>背景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5700" y="6126697"/>
            <a:ext cx="313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ランドサットモザイク画像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（出典：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地理院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地図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38168"/>
              </p:ext>
            </p:extLst>
          </p:nvPr>
        </p:nvGraphicFramePr>
        <p:xfrm>
          <a:off x="375137" y="1118738"/>
          <a:ext cx="8312170" cy="21640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156085"/>
                <a:gridCol w="4156085"/>
              </a:tblGrid>
              <a:tr h="45023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光学衛星画像</a:t>
                      </a:r>
                      <a:endParaRPr kumimoji="1" lang="ja-JP" altLang="en-US" sz="24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SAR </a:t>
                      </a:r>
                      <a:r>
                        <a:rPr kumimoji="1" lang="ja-JP" altLang="en-US" sz="2400" dirty="0" smtClean="0"/>
                        <a:t>画像</a:t>
                      </a:r>
                      <a:endParaRPr kumimoji="1" lang="ja-JP" altLang="en-US" sz="2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</a:tr>
              <a:tr h="4502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雲などの天候や日照条件（影）の</a:t>
                      </a:r>
                      <a:endParaRPr lang="en-US" altLang="ja-JP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影響を受ける</a:t>
                      </a:r>
                      <a:endParaRPr lang="en-US" altLang="ja-JP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マイクロ波は雲を透過するので</a:t>
                      </a:r>
                      <a:endParaRPr kumimoji="1" lang="en-US" altLang="ja-JP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000" b="1" dirty="0" smtClean="0">
                          <a:solidFill>
                            <a:srgbClr val="FF0000"/>
                          </a:solidFill>
                        </a:rPr>
                        <a:t>天候・日照条件に左右されない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5023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観測できるのは昼間のみ</a:t>
                      </a:r>
                      <a:endParaRPr kumimoji="1" lang="en-US" altLang="ja-JP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＝画像取得頻度の低下を招く</a:t>
                      </a:r>
                      <a:endParaRPr kumimoji="1" lang="en-US" altLang="ja-JP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能動型リモートセンシングなので</a:t>
                      </a:r>
                      <a:endParaRPr lang="en-US" altLang="ja-JP" sz="2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dirty="0" smtClean="0">
                          <a:solidFill>
                            <a:srgbClr val="FF0000"/>
                          </a:solidFill>
                        </a:rPr>
                        <a:t>昼夜を問わず観測可能</a:t>
                      </a:r>
                      <a:endParaRPr lang="en-US" altLang="ja-JP" sz="20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dirty="0" smtClean="0">
                          <a:solidFill>
                            <a:srgbClr val="FF0000"/>
                          </a:solidFill>
                        </a:rPr>
                        <a:t>＝高頻度な画像取得</a:t>
                      </a:r>
                      <a:endParaRPr lang="en-US" altLang="ja-JP" sz="20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5" y="3528589"/>
            <a:ext cx="2517283" cy="259085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517574" y="836002"/>
            <a:ext cx="4408227" cy="269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258" y="3535840"/>
            <a:ext cx="2590857" cy="259085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524301" y="6119446"/>
            <a:ext cx="239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西之島の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SAR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（出典：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JAXA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</a:t>
            </a:r>
            <a:r>
              <a:rPr lang="ja-JP" altLang="en-US" dirty="0" smtClean="0"/>
              <a:t>の背景・目的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SAR </a:t>
            </a:r>
            <a:r>
              <a:rPr lang="ja-JP" altLang="en-US" dirty="0" smtClean="0"/>
              <a:t>画像からの海岸線の</a:t>
            </a:r>
            <a:r>
              <a:rPr lang="ja-JP" altLang="en-US" dirty="0"/>
              <a:t>抽出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既往研究：</a:t>
            </a:r>
            <a:r>
              <a:rPr lang="ja-JP" altLang="en-US" dirty="0"/>
              <a:t>目視</a:t>
            </a:r>
            <a:r>
              <a:rPr lang="ja-JP" altLang="en-US" dirty="0" smtClean="0"/>
              <a:t>による</a:t>
            </a:r>
            <a:r>
              <a:rPr lang="ja-JP" altLang="en-US" dirty="0"/>
              <a:t>抽出</a:t>
            </a:r>
            <a:r>
              <a:rPr lang="ja-JP" altLang="en-US" dirty="0" smtClean="0"/>
              <a:t>は可能（赤松（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）など）</a:t>
            </a:r>
            <a:endParaRPr lang="en-US" altLang="ja-JP" dirty="0" smtClean="0"/>
          </a:p>
          <a:p>
            <a:pPr lvl="1"/>
            <a:r>
              <a:rPr lang="ja-JP" altLang="en-US" b="1" u="sng" dirty="0">
                <a:solidFill>
                  <a:srgbClr val="FF0000"/>
                </a:solidFill>
              </a:rPr>
              <a:t>自動的</a:t>
            </a:r>
            <a:r>
              <a:rPr lang="ja-JP" altLang="en-US" b="1" u="sng" dirty="0" smtClean="0">
                <a:solidFill>
                  <a:srgbClr val="FF0000"/>
                </a:solidFill>
              </a:rPr>
              <a:t>に</a:t>
            </a:r>
            <a:r>
              <a:rPr lang="ja-JP" altLang="en-US" b="1" u="sng" dirty="0">
                <a:solidFill>
                  <a:srgbClr val="FF0000"/>
                </a:solidFill>
              </a:rPr>
              <a:t>抽出</a:t>
            </a:r>
            <a:r>
              <a:rPr lang="ja-JP" altLang="en-US" b="1" u="sng" dirty="0" smtClean="0">
                <a:solidFill>
                  <a:srgbClr val="FF0000"/>
                </a:solidFill>
              </a:rPr>
              <a:t>する手法は存在しない</a:t>
            </a:r>
          </a:p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6" name="右矢印 5"/>
          <p:cNvSpPr/>
          <p:nvPr/>
        </p:nvSpPr>
        <p:spPr>
          <a:xfrm>
            <a:off x="552817" y="2821895"/>
            <a:ext cx="561572" cy="349361"/>
          </a:xfrm>
          <a:prstGeom prst="rightArrow">
            <a:avLst>
              <a:gd name="adj1" fmla="val 50000"/>
              <a:gd name="adj2" fmla="val 67378"/>
            </a:avLst>
          </a:prstGeom>
          <a:solidFill>
            <a:schemeClr val="accent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474729" y="2102050"/>
            <a:ext cx="5918625" cy="1538883"/>
            <a:chOff x="1451283" y="1662809"/>
            <a:chExt cx="5918625" cy="1538883"/>
          </a:xfrm>
        </p:grpSpPr>
        <p:sp>
          <p:nvSpPr>
            <p:cNvPr id="8" name="角丸四角形 7"/>
            <p:cNvSpPr/>
            <p:nvPr/>
          </p:nvSpPr>
          <p:spPr>
            <a:xfrm>
              <a:off x="1451283" y="1936901"/>
              <a:ext cx="5918625" cy="1264791"/>
            </a:xfrm>
            <a:prstGeom prst="roundRect">
              <a:avLst>
                <a:gd name="adj" fmla="val 8389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Clr>
                  <a:schemeClr val="accent1"/>
                </a:buClr>
                <a:buFont typeface="Wingdings" panose="05000000000000000000" pitchFamily="2" charset="2"/>
                <a:buChar char="p"/>
              </a:pPr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74514" y="1662809"/>
              <a:ext cx="17658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400" b="1" dirty="0" smtClean="0">
                  <a:solidFill>
                    <a:srgbClr val="FF0000"/>
                  </a:solidFill>
                </a:rPr>
                <a:t>研究の目的</a:t>
              </a:r>
              <a:endParaRPr lang="ja-JP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451283" y="2124474"/>
              <a:ext cx="591862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 </a:t>
              </a:r>
              <a:r>
                <a:rPr lang="ja-JP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画像からの海岸線抽出を</a:t>
              </a:r>
              <a:r>
                <a:rPr lang="en-US" altLang="ja-JP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ja-JP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ja-JP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自動で行う手法の開発</a:t>
              </a:r>
              <a:endParaRPr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933302" y="2038703"/>
              <a:ext cx="1440000" cy="58374"/>
            </a:xfrm>
            <a:prstGeom prst="rect">
              <a:avLst/>
            </a:prstGeom>
            <a:solidFill>
              <a:srgbClr val="FAF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453373" y="5848350"/>
            <a:ext cx="358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PALSAR-2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を搭載した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人工衛星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ALOS-2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「だいち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（出典：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JAXA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2" y="3870353"/>
            <a:ext cx="2966996" cy="197799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33" y="3870353"/>
            <a:ext cx="2125687" cy="282966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400799" y="5776690"/>
            <a:ext cx="270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山口・室積海岸の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PALSAR-2 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から計測）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4914900" y="4184650"/>
            <a:ext cx="965885" cy="2286367"/>
          </a:xfrm>
          <a:custGeom>
            <a:avLst/>
            <a:gdLst>
              <a:gd name="connsiteX0" fmla="*/ 0 w 965885"/>
              <a:gd name="connsiteY0" fmla="*/ 0 h 2286367"/>
              <a:gd name="connsiteX1" fmla="*/ 171450 w 965885"/>
              <a:gd name="connsiteY1" fmla="*/ 44450 h 2286367"/>
              <a:gd name="connsiteX2" fmla="*/ 285750 w 965885"/>
              <a:gd name="connsiteY2" fmla="*/ 63500 h 2286367"/>
              <a:gd name="connsiteX3" fmla="*/ 387350 w 965885"/>
              <a:gd name="connsiteY3" fmla="*/ 127000 h 2286367"/>
              <a:gd name="connsiteX4" fmla="*/ 501650 w 965885"/>
              <a:gd name="connsiteY4" fmla="*/ 304800 h 2286367"/>
              <a:gd name="connsiteX5" fmla="*/ 609600 w 965885"/>
              <a:gd name="connsiteY5" fmla="*/ 488950 h 2286367"/>
              <a:gd name="connsiteX6" fmla="*/ 704850 w 965885"/>
              <a:gd name="connsiteY6" fmla="*/ 711200 h 2286367"/>
              <a:gd name="connsiteX7" fmla="*/ 774700 w 965885"/>
              <a:gd name="connsiteY7" fmla="*/ 857250 h 2286367"/>
              <a:gd name="connsiteX8" fmla="*/ 850900 w 965885"/>
              <a:gd name="connsiteY8" fmla="*/ 1130300 h 2286367"/>
              <a:gd name="connsiteX9" fmla="*/ 933450 w 965885"/>
              <a:gd name="connsiteY9" fmla="*/ 1504950 h 2286367"/>
              <a:gd name="connsiteX10" fmla="*/ 965200 w 965885"/>
              <a:gd name="connsiteY10" fmla="*/ 1816100 h 2286367"/>
              <a:gd name="connsiteX11" fmla="*/ 952500 w 965885"/>
              <a:gd name="connsiteY11" fmla="*/ 1936750 h 2286367"/>
              <a:gd name="connsiteX12" fmla="*/ 920750 w 965885"/>
              <a:gd name="connsiteY12" fmla="*/ 2146300 h 2286367"/>
              <a:gd name="connsiteX13" fmla="*/ 908050 w 965885"/>
              <a:gd name="connsiteY13" fmla="*/ 2216150 h 2286367"/>
              <a:gd name="connsiteX14" fmla="*/ 876300 w 965885"/>
              <a:gd name="connsiteY14" fmla="*/ 2241550 h 2286367"/>
              <a:gd name="connsiteX15" fmla="*/ 806450 w 965885"/>
              <a:gd name="connsiteY15" fmla="*/ 2241550 h 2286367"/>
              <a:gd name="connsiteX16" fmla="*/ 736600 w 965885"/>
              <a:gd name="connsiteY16" fmla="*/ 2241550 h 2286367"/>
              <a:gd name="connsiteX17" fmla="*/ 673100 w 965885"/>
              <a:gd name="connsiteY17" fmla="*/ 2241550 h 2286367"/>
              <a:gd name="connsiteX18" fmla="*/ 622300 w 965885"/>
              <a:gd name="connsiteY18" fmla="*/ 2260600 h 2286367"/>
              <a:gd name="connsiteX19" fmla="*/ 584200 w 965885"/>
              <a:gd name="connsiteY19" fmla="*/ 2286000 h 2286367"/>
              <a:gd name="connsiteX20" fmla="*/ 539750 w 965885"/>
              <a:gd name="connsiteY20" fmla="*/ 2273300 h 228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65885" h="2286367">
                <a:moveTo>
                  <a:pt x="0" y="0"/>
                </a:moveTo>
                <a:cubicBezTo>
                  <a:pt x="61912" y="16933"/>
                  <a:pt x="123825" y="33867"/>
                  <a:pt x="171450" y="44450"/>
                </a:cubicBezTo>
                <a:cubicBezTo>
                  <a:pt x="219075" y="55033"/>
                  <a:pt x="249767" y="49742"/>
                  <a:pt x="285750" y="63500"/>
                </a:cubicBezTo>
                <a:cubicBezTo>
                  <a:pt x="321733" y="77258"/>
                  <a:pt x="351367" y="86783"/>
                  <a:pt x="387350" y="127000"/>
                </a:cubicBezTo>
                <a:cubicBezTo>
                  <a:pt x="423333" y="167217"/>
                  <a:pt x="464608" y="244475"/>
                  <a:pt x="501650" y="304800"/>
                </a:cubicBezTo>
                <a:cubicBezTo>
                  <a:pt x="538692" y="365125"/>
                  <a:pt x="575733" y="421217"/>
                  <a:pt x="609600" y="488950"/>
                </a:cubicBezTo>
                <a:cubicBezTo>
                  <a:pt x="643467" y="556683"/>
                  <a:pt x="677333" y="649817"/>
                  <a:pt x="704850" y="711200"/>
                </a:cubicBezTo>
                <a:cubicBezTo>
                  <a:pt x="732367" y="772583"/>
                  <a:pt x="750358" y="787400"/>
                  <a:pt x="774700" y="857250"/>
                </a:cubicBezTo>
                <a:cubicBezTo>
                  <a:pt x="799042" y="927100"/>
                  <a:pt x="824442" y="1022350"/>
                  <a:pt x="850900" y="1130300"/>
                </a:cubicBezTo>
                <a:cubicBezTo>
                  <a:pt x="877358" y="1238250"/>
                  <a:pt x="914400" y="1390650"/>
                  <a:pt x="933450" y="1504950"/>
                </a:cubicBezTo>
                <a:cubicBezTo>
                  <a:pt x="952500" y="1619250"/>
                  <a:pt x="962025" y="1744133"/>
                  <a:pt x="965200" y="1816100"/>
                </a:cubicBezTo>
                <a:cubicBezTo>
                  <a:pt x="968375" y="1888067"/>
                  <a:pt x="959908" y="1881717"/>
                  <a:pt x="952500" y="1936750"/>
                </a:cubicBezTo>
                <a:cubicBezTo>
                  <a:pt x="945092" y="1991783"/>
                  <a:pt x="928158" y="2099733"/>
                  <a:pt x="920750" y="2146300"/>
                </a:cubicBezTo>
                <a:cubicBezTo>
                  <a:pt x="913342" y="2192867"/>
                  <a:pt x="915458" y="2200275"/>
                  <a:pt x="908050" y="2216150"/>
                </a:cubicBezTo>
                <a:cubicBezTo>
                  <a:pt x="900642" y="2232025"/>
                  <a:pt x="893233" y="2237317"/>
                  <a:pt x="876300" y="2241550"/>
                </a:cubicBezTo>
                <a:cubicBezTo>
                  <a:pt x="859367" y="2245783"/>
                  <a:pt x="806450" y="2241550"/>
                  <a:pt x="806450" y="2241550"/>
                </a:cubicBezTo>
                <a:lnTo>
                  <a:pt x="736600" y="2241550"/>
                </a:lnTo>
                <a:cubicBezTo>
                  <a:pt x="714375" y="2241550"/>
                  <a:pt x="692150" y="2238375"/>
                  <a:pt x="673100" y="2241550"/>
                </a:cubicBezTo>
                <a:cubicBezTo>
                  <a:pt x="654050" y="2244725"/>
                  <a:pt x="637117" y="2253192"/>
                  <a:pt x="622300" y="2260600"/>
                </a:cubicBezTo>
                <a:cubicBezTo>
                  <a:pt x="607483" y="2268008"/>
                  <a:pt x="597958" y="2283883"/>
                  <a:pt x="584200" y="2286000"/>
                </a:cubicBezTo>
                <a:cubicBezTo>
                  <a:pt x="570442" y="2288117"/>
                  <a:pt x="555096" y="2280708"/>
                  <a:pt x="539750" y="227330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抽出</a:t>
            </a:r>
            <a:r>
              <a:rPr lang="ja-JP" altLang="en-US" dirty="0"/>
              <a:t>手法</a:t>
            </a:r>
            <a:r>
              <a:rPr lang="ja-JP" altLang="en-US" dirty="0" smtClean="0"/>
              <a:t>の検討 </a:t>
            </a:r>
            <a:r>
              <a:rPr lang="ja-JP" altLang="en-US" sz="2800" dirty="0" smtClean="0"/>
              <a:t>～</a:t>
            </a:r>
            <a:r>
              <a:rPr lang="en-US" altLang="ja-JP" sz="2800" dirty="0" smtClean="0"/>
              <a:t>SAR</a:t>
            </a:r>
            <a:r>
              <a:rPr lang="ja-JP" altLang="en-US" sz="2800" dirty="0" smtClean="0"/>
              <a:t> 画像の原理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SAR </a:t>
            </a:r>
            <a:r>
              <a:rPr lang="ja-JP" altLang="en-US" dirty="0"/>
              <a:t>画像</a:t>
            </a:r>
            <a:r>
              <a:rPr kumimoji="1" lang="en-US" altLang="ja-JP" dirty="0" smtClean="0"/>
              <a:t>…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マイクロ波の後方散乱</a:t>
            </a:r>
            <a:r>
              <a:rPr lang="ja-JP" altLang="en-US" b="1" dirty="0" smtClean="0">
                <a:solidFill>
                  <a:srgbClr val="FF0000"/>
                </a:solidFill>
              </a:rPr>
              <a:t>強度</a:t>
            </a:r>
            <a:r>
              <a:rPr lang="ja-JP" altLang="en-US" dirty="0" smtClean="0"/>
              <a:t>を表す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cxnSp>
        <p:nvCxnSpPr>
          <p:cNvPr id="86" name="直線コネクタ 85"/>
          <p:cNvCxnSpPr/>
          <p:nvPr/>
        </p:nvCxnSpPr>
        <p:spPr>
          <a:xfrm>
            <a:off x="6577979" y="3400148"/>
            <a:ext cx="574623" cy="617426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グループ化 36"/>
          <p:cNvGrpSpPr/>
          <p:nvPr/>
        </p:nvGrpSpPr>
        <p:grpSpPr>
          <a:xfrm>
            <a:off x="7160938" y="3134243"/>
            <a:ext cx="773581" cy="880945"/>
            <a:chOff x="7160938" y="3134243"/>
            <a:chExt cx="773581" cy="880945"/>
          </a:xfrm>
        </p:grpSpPr>
        <p:cxnSp>
          <p:nvCxnSpPr>
            <p:cNvPr id="85" name="直線コネクタ 84"/>
            <p:cNvCxnSpPr/>
            <p:nvPr/>
          </p:nvCxnSpPr>
          <p:spPr>
            <a:xfrm flipH="1">
              <a:off x="7160938" y="3467324"/>
              <a:ext cx="473869" cy="547864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 flipH="1">
              <a:off x="7583669" y="3134243"/>
              <a:ext cx="350850" cy="39264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3185501" y="3226196"/>
            <a:ext cx="783722" cy="899555"/>
            <a:chOff x="3185501" y="3226196"/>
            <a:chExt cx="783722" cy="899555"/>
          </a:xfrm>
        </p:grpSpPr>
        <p:cxnSp>
          <p:nvCxnSpPr>
            <p:cNvPr id="96" name="直線コネクタ 95"/>
            <p:cNvCxnSpPr/>
            <p:nvPr/>
          </p:nvCxnSpPr>
          <p:spPr>
            <a:xfrm flipH="1">
              <a:off x="3185501" y="3489166"/>
              <a:ext cx="550611" cy="636585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 flipH="1">
              <a:off x="3713113" y="3226196"/>
              <a:ext cx="256110" cy="28661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直線矢印コネクタ 98"/>
          <p:cNvCxnSpPr/>
          <p:nvPr/>
        </p:nvCxnSpPr>
        <p:spPr>
          <a:xfrm flipV="1">
            <a:off x="3185365" y="3954675"/>
            <a:ext cx="142247" cy="171076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H="1" flipV="1">
            <a:off x="3163627" y="3941226"/>
            <a:ext cx="13983" cy="1777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/>
          <p:nvPr/>
        </p:nvCxnSpPr>
        <p:spPr>
          <a:xfrm>
            <a:off x="2819165" y="3738815"/>
            <a:ext cx="358581" cy="3852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/>
          <p:cNvSpPr txBox="1"/>
          <p:nvPr/>
        </p:nvSpPr>
        <p:spPr>
          <a:xfrm>
            <a:off x="4551155" y="4772382"/>
            <a:ext cx="3573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入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射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波は前方に鏡面反射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＝後方散乱がほぼゼロ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画像は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暗い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1" name="角丸四角形 140"/>
          <p:cNvSpPr/>
          <p:nvPr/>
        </p:nvSpPr>
        <p:spPr>
          <a:xfrm>
            <a:off x="4551155" y="4574692"/>
            <a:ext cx="3573668" cy="12133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731786" y="4771964"/>
            <a:ext cx="3267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入射波は地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表面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で散乱し</a:t>
            </a:r>
            <a:endParaRPr lang="en-US" altLang="ja-JP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一部が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後方散乱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となる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 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画像は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明るい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角丸四角形 137"/>
          <p:cNvSpPr/>
          <p:nvPr/>
        </p:nvSpPr>
        <p:spPr>
          <a:xfrm>
            <a:off x="731921" y="4574274"/>
            <a:ext cx="3267384" cy="12133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391139" y="1953362"/>
            <a:ext cx="5600254" cy="3907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378084" y="2427208"/>
            <a:ext cx="1155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明るい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191457" y="242720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暗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い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083011" y="2457985"/>
            <a:ext cx="222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 </a:t>
            </a: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画像の明暗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391139" y="1426885"/>
            <a:ext cx="114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強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い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178594" y="1426885"/>
            <a:ext cx="81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0070C0"/>
                </a:solidFill>
              </a:rPr>
              <a:t>弱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い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083011" y="1462815"/>
            <a:ext cx="22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後方散乱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強度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線矢印コネクタ 15"/>
          <p:cNvCxnSpPr>
            <a:stCxn id="58" idx="1"/>
            <a:endCxn id="54" idx="3"/>
          </p:cNvCxnSpPr>
          <p:nvPr/>
        </p:nvCxnSpPr>
        <p:spPr>
          <a:xfrm flipH="1" flipV="1">
            <a:off x="2533262" y="1657718"/>
            <a:ext cx="549749" cy="5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3" idx="1"/>
            <a:endCxn id="51" idx="3"/>
          </p:cNvCxnSpPr>
          <p:nvPr/>
        </p:nvCxnSpPr>
        <p:spPr>
          <a:xfrm flipH="1">
            <a:off x="2533262" y="2658040"/>
            <a:ext cx="54974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58" idx="3"/>
            <a:endCxn id="57" idx="1"/>
          </p:cNvCxnSpPr>
          <p:nvPr/>
        </p:nvCxnSpPr>
        <p:spPr>
          <a:xfrm flipV="1">
            <a:off x="5307408" y="1657718"/>
            <a:ext cx="871186" cy="51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53" idx="3"/>
            <a:endCxn id="52" idx="1"/>
          </p:cNvCxnSpPr>
          <p:nvPr/>
        </p:nvCxnSpPr>
        <p:spPr>
          <a:xfrm>
            <a:off x="5307409" y="2658040"/>
            <a:ext cx="884048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/>
          <p:cNvGrpSpPr/>
          <p:nvPr/>
        </p:nvGrpSpPr>
        <p:grpSpPr>
          <a:xfrm>
            <a:off x="4577022" y="4026362"/>
            <a:ext cx="3573667" cy="299627"/>
            <a:chOff x="4577022" y="4026362"/>
            <a:chExt cx="3573667" cy="299627"/>
          </a:xfrm>
        </p:grpSpPr>
        <p:sp>
          <p:nvSpPr>
            <p:cNvPr id="20" name="正方形/長方形 19"/>
            <p:cNvSpPr/>
            <p:nvPr/>
          </p:nvSpPr>
          <p:spPr>
            <a:xfrm>
              <a:off x="4577022" y="4085723"/>
              <a:ext cx="3573667" cy="2402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4580021" y="4026362"/>
              <a:ext cx="3561347" cy="72190"/>
            </a:xfrm>
            <a:custGeom>
              <a:avLst/>
              <a:gdLst>
                <a:gd name="connsiteX0" fmla="*/ 0 w 3561347"/>
                <a:gd name="connsiteY0" fmla="*/ 64169 h 72190"/>
                <a:gd name="connsiteX1" fmla="*/ 770021 w 3561347"/>
                <a:gd name="connsiteY1" fmla="*/ 0 h 72190"/>
                <a:gd name="connsiteX2" fmla="*/ 1499937 w 3561347"/>
                <a:gd name="connsiteY2" fmla="*/ 64169 h 72190"/>
                <a:gd name="connsiteX3" fmla="*/ 2687053 w 3561347"/>
                <a:gd name="connsiteY3" fmla="*/ 8021 h 72190"/>
                <a:gd name="connsiteX4" fmla="*/ 3561347 w 3561347"/>
                <a:gd name="connsiteY4" fmla="*/ 72190 h 7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1347" h="72190">
                  <a:moveTo>
                    <a:pt x="0" y="64169"/>
                  </a:moveTo>
                  <a:cubicBezTo>
                    <a:pt x="260016" y="32084"/>
                    <a:pt x="520032" y="0"/>
                    <a:pt x="770021" y="0"/>
                  </a:cubicBezTo>
                  <a:cubicBezTo>
                    <a:pt x="1020010" y="0"/>
                    <a:pt x="1180432" y="62832"/>
                    <a:pt x="1499937" y="64169"/>
                  </a:cubicBezTo>
                  <a:cubicBezTo>
                    <a:pt x="1819442" y="65506"/>
                    <a:pt x="2343485" y="6684"/>
                    <a:pt x="2687053" y="8021"/>
                  </a:cubicBezTo>
                  <a:cubicBezTo>
                    <a:pt x="3030621" y="9358"/>
                    <a:pt x="3295984" y="40774"/>
                    <a:pt x="3561347" y="72190"/>
                  </a:cubicBezTo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2" name="直線コネクタ 61"/>
          <p:cNvCxnSpPr/>
          <p:nvPr/>
        </p:nvCxnSpPr>
        <p:spPr>
          <a:xfrm>
            <a:off x="4962649" y="3404261"/>
            <a:ext cx="574623" cy="617426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グループ化 35"/>
          <p:cNvGrpSpPr/>
          <p:nvPr/>
        </p:nvGrpSpPr>
        <p:grpSpPr>
          <a:xfrm>
            <a:off x="5545608" y="3138356"/>
            <a:ext cx="773581" cy="880945"/>
            <a:chOff x="5545608" y="3138356"/>
            <a:chExt cx="773581" cy="880945"/>
          </a:xfrm>
        </p:grpSpPr>
        <p:cxnSp>
          <p:nvCxnSpPr>
            <p:cNvPr id="61" name="直線コネクタ 60"/>
            <p:cNvCxnSpPr/>
            <p:nvPr/>
          </p:nvCxnSpPr>
          <p:spPr>
            <a:xfrm flipH="1">
              <a:off x="5545608" y="3471437"/>
              <a:ext cx="473869" cy="547864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5968339" y="3138356"/>
              <a:ext cx="350850" cy="39264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グループ化 31"/>
          <p:cNvGrpSpPr/>
          <p:nvPr/>
        </p:nvGrpSpPr>
        <p:grpSpPr>
          <a:xfrm>
            <a:off x="1603195" y="3220895"/>
            <a:ext cx="783722" cy="899555"/>
            <a:chOff x="1603195" y="3220895"/>
            <a:chExt cx="783722" cy="899555"/>
          </a:xfrm>
        </p:grpSpPr>
        <p:cxnSp>
          <p:nvCxnSpPr>
            <p:cNvPr id="65" name="直線コネクタ 64"/>
            <p:cNvCxnSpPr/>
            <p:nvPr/>
          </p:nvCxnSpPr>
          <p:spPr>
            <a:xfrm flipH="1">
              <a:off x="1603195" y="3483865"/>
              <a:ext cx="550611" cy="636585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>
              <a:off x="2130807" y="3220895"/>
              <a:ext cx="256110" cy="28661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線矢印コネクタ 66"/>
          <p:cNvCxnSpPr/>
          <p:nvPr/>
        </p:nvCxnSpPr>
        <p:spPr>
          <a:xfrm flipV="1">
            <a:off x="1603059" y="3949374"/>
            <a:ext cx="142247" cy="171076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H="1" flipV="1">
            <a:off x="1581321" y="3935925"/>
            <a:ext cx="13983" cy="1777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1236859" y="3733514"/>
            <a:ext cx="358581" cy="3852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2947447" y="4014136"/>
            <a:ext cx="230163" cy="104886"/>
          </a:xfrm>
          <a:prstGeom prst="line">
            <a:avLst/>
          </a:prstGeom>
          <a:solidFill>
            <a:srgbClr val="FFCC66"/>
          </a:solidFill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1365141" y="4008835"/>
            <a:ext cx="230163" cy="104886"/>
          </a:xfrm>
          <a:prstGeom prst="line">
            <a:avLst/>
          </a:prstGeom>
          <a:solidFill>
            <a:srgbClr val="FFCC66"/>
          </a:solidFill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/>
          <p:cNvGrpSpPr/>
          <p:nvPr/>
        </p:nvGrpSpPr>
        <p:grpSpPr>
          <a:xfrm>
            <a:off x="731786" y="4064000"/>
            <a:ext cx="3269691" cy="261989"/>
            <a:chOff x="731786" y="4064000"/>
            <a:chExt cx="3269691" cy="261989"/>
          </a:xfrm>
        </p:grpSpPr>
        <p:sp>
          <p:nvSpPr>
            <p:cNvPr id="26" name="正方形/長方形 25"/>
            <p:cNvSpPr/>
            <p:nvPr/>
          </p:nvSpPr>
          <p:spPr>
            <a:xfrm>
              <a:off x="731786" y="4160061"/>
              <a:ext cx="3267519" cy="16592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/>
            <p:cNvSpPr/>
            <p:nvPr/>
          </p:nvSpPr>
          <p:spPr>
            <a:xfrm>
              <a:off x="734646" y="4064000"/>
              <a:ext cx="3266831" cy="109415"/>
            </a:xfrm>
            <a:custGeom>
              <a:avLst/>
              <a:gdLst>
                <a:gd name="connsiteX0" fmla="*/ 0 w 3266831"/>
                <a:gd name="connsiteY0" fmla="*/ 93784 h 109415"/>
                <a:gd name="connsiteX1" fmla="*/ 70339 w 3266831"/>
                <a:gd name="connsiteY1" fmla="*/ 70338 h 109415"/>
                <a:gd name="connsiteX2" fmla="*/ 117231 w 3266831"/>
                <a:gd name="connsiteY2" fmla="*/ 85969 h 109415"/>
                <a:gd name="connsiteX3" fmla="*/ 171939 w 3266831"/>
                <a:gd name="connsiteY3" fmla="*/ 46892 h 109415"/>
                <a:gd name="connsiteX4" fmla="*/ 250092 w 3266831"/>
                <a:gd name="connsiteY4" fmla="*/ 93784 h 109415"/>
                <a:gd name="connsiteX5" fmla="*/ 343877 w 3266831"/>
                <a:gd name="connsiteY5" fmla="*/ 23446 h 109415"/>
                <a:gd name="connsiteX6" fmla="*/ 343877 w 3266831"/>
                <a:gd name="connsiteY6" fmla="*/ 109415 h 109415"/>
                <a:gd name="connsiteX7" fmla="*/ 406400 w 3266831"/>
                <a:gd name="connsiteY7" fmla="*/ 54707 h 109415"/>
                <a:gd name="connsiteX8" fmla="*/ 492369 w 3266831"/>
                <a:gd name="connsiteY8" fmla="*/ 78153 h 109415"/>
                <a:gd name="connsiteX9" fmla="*/ 554892 w 3266831"/>
                <a:gd name="connsiteY9" fmla="*/ 46892 h 109415"/>
                <a:gd name="connsiteX10" fmla="*/ 578339 w 3266831"/>
                <a:gd name="connsiteY10" fmla="*/ 93784 h 109415"/>
                <a:gd name="connsiteX11" fmla="*/ 648677 w 3266831"/>
                <a:gd name="connsiteY11" fmla="*/ 54707 h 109415"/>
                <a:gd name="connsiteX12" fmla="*/ 711200 w 3266831"/>
                <a:gd name="connsiteY12" fmla="*/ 54707 h 109415"/>
                <a:gd name="connsiteX13" fmla="*/ 742462 w 3266831"/>
                <a:gd name="connsiteY13" fmla="*/ 7815 h 109415"/>
                <a:gd name="connsiteX14" fmla="*/ 797169 w 3266831"/>
                <a:gd name="connsiteY14" fmla="*/ 93784 h 109415"/>
                <a:gd name="connsiteX15" fmla="*/ 851877 w 3266831"/>
                <a:gd name="connsiteY15" fmla="*/ 70338 h 109415"/>
                <a:gd name="connsiteX16" fmla="*/ 937846 w 3266831"/>
                <a:gd name="connsiteY16" fmla="*/ 46892 h 109415"/>
                <a:gd name="connsiteX17" fmla="*/ 992554 w 3266831"/>
                <a:gd name="connsiteY17" fmla="*/ 70338 h 109415"/>
                <a:gd name="connsiteX18" fmla="*/ 1078523 w 3266831"/>
                <a:gd name="connsiteY18" fmla="*/ 0 h 109415"/>
                <a:gd name="connsiteX19" fmla="*/ 1125416 w 3266831"/>
                <a:gd name="connsiteY19" fmla="*/ 101600 h 109415"/>
                <a:gd name="connsiteX20" fmla="*/ 1227016 w 3266831"/>
                <a:gd name="connsiteY20" fmla="*/ 23446 h 109415"/>
                <a:gd name="connsiteX21" fmla="*/ 1305169 w 3266831"/>
                <a:gd name="connsiteY21" fmla="*/ 78153 h 109415"/>
                <a:gd name="connsiteX22" fmla="*/ 1414585 w 3266831"/>
                <a:gd name="connsiteY22" fmla="*/ 31261 h 109415"/>
                <a:gd name="connsiteX23" fmla="*/ 1477108 w 3266831"/>
                <a:gd name="connsiteY23" fmla="*/ 70338 h 109415"/>
                <a:gd name="connsiteX24" fmla="*/ 1547446 w 3266831"/>
                <a:gd name="connsiteY24" fmla="*/ 93784 h 109415"/>
                <a:gd name="connsiteX25" fmla="*/ 1633416 w 3266831"/>
                <a:gd name="connsiteY25" fmla="*/ 39077 h 109415"/>
                <a:gd name="connsiteX26" fmla="*/ 1695939 w 3266831"/>
                <a:gd name="connsiteY26" fmla="*/ 39077 h 109415"/>
                <a:gd name="connsiteX27" fmla="*/ 1750646 w 3266831"/>
                <a:gd name="connsiteY27" fmla="*/ 70338 h 109415"/>
                <a:gd name="connsiteX28" fmla="*/ 1805354 w 3266831"/>
                <a:gd name="connsiteY28" fmla="*/ 15630 h 109415"/>
                <a:gd name="connsiteX29" fmla="*/ 1820985 w 3266831"/>
                <a:gd name="connsiteY29" fmla="*/ 93784 h 109415"/>
                <a:gd name="connsiteX30" fmla="*/ 1953846 w 3266831"/>
                <a:gd name="connsiteY30" fmla="*/ 23446 h 109415"/>
                <a:gd name="connsiteX31" fmla="*/ 1977292 w 3266831"/>
                <a:gd name="connsiteY31" fmla="*/ 70338 h 109415"/>
                <a:gd name="connsiteX32" fmla="*/ 2000739 w 3266831"/>
                <a:gd name="connsiteY32" fmla="*/ 7815 h 109415"/>
                <a:gd name="connsiteX33" fmla="*/ 2063262 w 3266831"/>
                <a:gd name="connsiteY33" fmla="*/ 62523 h 109415"/>
                <a:gd name="connsiteX34" fmla="*/ 2071077 w 3266831"/>
                <a:gd name="connsiteY34" fmla="*/ 23446 h 109415"/>
                <a:gd name="connsiteX35" fmla="*/ 2180492 w 3266831"/>
                <a:gd name="connsiteY35" fmla="*/ 62523 h 109415"/>
                <a:gd name="connsiteX36" fmla="*/ 2196123 w 3266831"/>
                <a:gd name="connsiteY36" fmla="*/ 15630 h 109415"/>
                <a:gd name="connsiteX37" fmla="*/ 2266462 w 3266831"/>
                <a:gd name="connsiteY37" fmla="*/ 101600 h 109415"/>
                <a:gd name="connsiteX38" fmla="*/ 2344616 w 3266831"/>
                <a:gd name="connsiteY38" fmla="*/ 70338 h 109415"/>
                <a:gd name="connsiteX39" fmla="*/ 2407139 w 3266831"/>
                <a:gd name="connsiteY39" fmla="*/ 46892 h 109415"/>
                <a:gd name="connsiteX40" fmla="*/ 2477477 w 3266831"/>
                <a:gd name="connsiteY40" fmla="*/ 70338 h 109415"/>
                <a:gd name="connsiteX41" fmla="*/ 2477477 w 3266831"/>
                <a:gd name="connsiteY41" fmla="*/ 70338 h 109415"/>
                <a:gd name="connsiteX42" fmla="*/ 2547816 w 3266831"/>
                <a:gd name="connsiteY42" fmla="*/ 54707 h 109415"/>
                <a:gd name="connsiteX43" fmla="*/ 2610339 w 3266831"/>
                <a:gd name="connsiteY43" fmla="*/ 93784 h 109415"/>
                <a:gd name="connsiteX44" fmla="*/ 2672862 w 3266831"/>
                <a:gd name="connsiteY44" fmla="*/ 39077 h 109415"/>
                <a:gd name="connsiteX45" fmla="*/ 2719754 w 3266831"/>
                <a:gd name="connsiteY45" fmla="*/ 70338 h 109415"/>
                <a:gd name="connsiteX46" fmla="*/ 2719754 w 3266831"/>
                <a:gd name="connsiteY46" fmla="*/ 23446 h 109415"/>
                <a:gd name="connsiteX47" fmla="*/ 2766646 w 3266831"/>
                <a:gd name="connsiteY47" fmla="*/ 70338 h 109415"/>
                <a:gd name="connsiteX48" fmla="*/ 2813539 w 3266831"/>
                <a:gd name="connsiteY48" fmla="*/ 15630 h 109415"/>
                <a:gd name="connsiteX49" fmla="*/ 2829169 w 3266831"/>
                <a:gd name="connsiteY49" fmla="*/ 62523 h 109415"/>
                <a:gd name="connsiteX50" fmla="*/ 2899508 w 3266831"/>
                <a:gd name="connsiteY50" fmla="*/ 70338 h 109415"/>
                <a:gd name="connsiteX51" fmla="*/ 2907323 w 3266831"/>
                <a:gd name="connsiteY51" fmla="*/ 0 h 109415"/>
                <a:gd name="connsiteX52" fmla="*/ 2907323 w 3266831"/>
                <a:gd name="connsiteY52" fmla="*/ 0 h 109415"/>
                <a:gd name="connsiteX53" fmla="*/ 3001108 w 3266831"/>
                <a:gd name="connsiteY53" fmla="*/ 93784 h 109415"/>
                <a:gd name="connsiteX54" fmla="*/ 3071446 w 3266831"/>
                <a:gd name="connsiteY54" fmla="*/ 46892 h 109415"/>
                <a:gd name="connsiteX55" fmla="*/ 3133969 w 3266831"/>
                <a:gd name="connsiteY55" fmla="*/ 70338 h 109415"/>
                <a:gd name="connsiteX56" fmla="*/ 3266831 w 3266831"/>
                <a:gd name="connsiteY56" fmla="*/ 0 h 109415"/>
                <a:gd name="connsiteX57" fmla="*/ 3266831 w 3266831"/>
                <a:gd name="connsiteY57" fmla="*/ 109415 h 109415"/>
                <a:gd name="connsiteX58" fmla="*/ 0 w 3266831"/>
                <a:gd name="connsiteY58" fmla="*/ 93784 h 10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66831" h="109415">
                  <a:moveTo>
                    <a:pt x="0" y="93784"/>
                  </a:moveTo>
                  <a:lnTo>
                    <a:pt x="70339" y="70338"/>
                  </a:lnTo>
                  <a:lnTo>
                    <a:pt x="117231" y="85969"/>
                  </a:lnTo>
                  <a:lnTo>
                    <a:pt x="171939" y="46892"/>
                  </a:lnTo>
                  <a:lnTo>
                    <a:pt x="250092" y="93784"/>
                  </a:lnTo>
                  <a:lnTo>
                    <a:pt x="343877" y="23446"/>
                  </a:lnTo>
                  <a:lnTo>
                    <a:pt x="343877" y="109415"/>
                  </a:lnTo>
                  <a:lnTo>
                    <a:pt x="406400" y="54707"/>
                  </a:lnTo>
                  <a:lnTo>
                    <a:pt x="492369" y="78153"/>
                  </a:lnTo>
                  <a:lnTo>
                    <a:pt x="554892" y="46892"/>
                  </a:lnTo>
                  <a:lnTo>
                    <a:pt x="578339" y="93784"/>
                  </a:lnTo>
                  <a:lnTo>
                    <a:pt x="648677" y="54707"/>
                  </a:lnTo>
                  <a:lnTo>
                    <a:pt x="711200" y="54707"/>
                  </a:lnTo>
                  <a:lnTo>
                    <a:pt x="742462" y="7815"/>
                  </a:lnTo>
                  <a:lnTo>
                    <a:pt x="797169" y="93784"/>
                  </a:lnTo>
                  <a:lnTo>
                    <a:pt x="851877" y="70338"/>
                  </a:lnTo>
                  <a:lnTo>
                    <a:pt x="937846" y="46892"/>
                  </a:lnTo>
                  <a:lnTo>
                    <a:pt x="992554" y="70338"/>
                  </a:lnTo>
                  <a:lnTo>
                    <a:pt x="1078523" y="0"/>
                  </a:lnTo>
                  <a:lnTo>
                    <a:pt x="1125416" y="101600"/>
                  </a:lnTo>
                  <a:lnTo>
                    <a:pt x="1227016" y="23446"/>
                  </a:lnTo>
                  <a:lnTo>
                    <a:pt x="1305169" y="78153"/>
                  </a:lnTo>
                  <a:lnTo>
                    <a:pt x="1414585" y="31261"/>
                  </a:lnTo>
                  <a:lnTo>
                    <a:pt x="1477108" y="70338"/>
                  </a:lnTo>
                  <a:lnTo>
                    <a:pt x="1547446" y="93784"/>
                  </a:lnTo>
                  <a:lnTo>
                    <a:pt x="1633416" y="39077"/>
                  </a:lnTo>
                  <a:lnTo>
                    <a:pt x="1695939" y="39077"/>
                  </a:lnTo>
                  <a:lnTo>
                    <a:pt x="1750646" y="70338"/>
                  </a:lnTo>
                  <a:lnTo>
                    <a:pt x="1805354" y="15630"/>
                  </a:lnTo>
                  <a:lnTo>
                    <a:pt x="1820985" y="93784"/>
                  </a:lnTo>
                  <a:lnTo>
                    <a:pt x="1953846" y="23446"/>
                  </a:lnTo>
                  <a:lnTo>
                    <a:pt x="1977292" y="70338"/>
                  </a:lnTo>
                  <a:lnTo>
                    <a:pt x="2000739" y="7815"/>
                  </a:lnTo>
                  <a:lnTo>
                    <a:pt x="2063262" y="62523"/>
                  </a:lnTo>
                  <a:lnTo>
                    <a:pt x="2071077" y="23446"/>
                  </a:lnTo>
                  <a:lnTo>
                    <a:pt x="2180492" y="62523"/>
                  </a:lnTo>
                  <a:lnTo>
                    <a:pt x="2196123" y="15630"/>
                  </a:lnTo>
                  <a:lnTo>
                    <a:pt x="2266462" y="101600"/>
                  </a:lnTo>
                  <a:lnTo>
                    <a:pt x="2344616" y="70338"/>
                  </a:lnTo>
                  <a:lnTo>
                    <a:pt x="2407139" y="46892"/>
                  </a:lnTo>
                  <a:lnTo>
                    <a:pt x="2477477" y="70338"/>
                  </a:lnTo>
                  <a:lnTo>
                    <a:pt x="2477477" y="70338"/>
                  </a:lnTo>
                  <a:lnTo>
                    <a:pt x="2547816" y="54707"/>
                  </a:lnTo>
                  <a:lnTo>
                    <a:pt x="2610339" y="93784"/>
                  </a:lnTo>
                  <a:lnTo>
                    <a:pt x="2672862" y="39077"/>
                  </a:lnTo>
                  <a:lnTo>
                    <a:pt x="2719754" y="70338"/>
                  </a:lnTo>
                  <a:lnTo>
                    <a:pt x="2719754" y="23446"/>
                  </a:lnTo>
                  <a:lnTo>
                    <a:pt x="2766646" y="70338"/>
                  </a:lnTo>
                  <a:lnTo>
                    <a:pt x="2813539" y="15630"/>
                  </a:lnTo>
                  <a:lnTo>
                    <a:pt x="2829169" y="62523"/>
                  </a:lnTo>
                  <a:lnTo>
                    <a:pt x="2899508" y="70338"/>
                  </a:lnTo>
                  <a:lnTo>
                    <a:pt x="2907323" y="0"/>
                  </a:lnTo>
                  <a:lnTo>
                    <a:pt x="2907323" y="0"/>
                  </a:lnTo>
                  <a:lnTo>
                    <a:pt x="3001108" y="93784"/>
                  </a:lnTo>
                  <a:lnTo>
                    <a:pt x="3071446" y="46892"/>
                  </a:lnTo>
                  <a:lnTo>
                    <a:pt x="3133969" y="70338"/>
                  </a:lnTo>
                  <a:lnTo>
                    <a:pt x="3266831" y="0"/>
                  </a:lnTo>
                  <a:lnTo>
                    <a:pt x="3266831" y="109415"/>
                  </a:lnTo>
                  <a:lnTo>
                    <a:pt x="0" y="93784"/>
                  </a:ln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0" name="テキスト ボックス 79"/>
          <p:cNvSpPr txBox="1"/>
          <p:nvPr/>
        </p:nvSpPr>
        <p:spPr>
          <a:xfrm>
            <a:off x="1939606" y="4393969"/>
            <a:ext cx="85187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陸 地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5968339" y="4374219"/>
            <a:ext cx="85187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</a:t>
            </a:r>
            <a:r>
              <a:rPr lang="ja-JP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正方形/長方形 89"/>
          <p:cNvSpPr/>
          <p:nvPr/>
        </p:nvSpPr>
        <p:spPr>
          <a:xfrm rot="10800000">
            <a:off x="1769839" y="6392376"/>
            <a:ext cx="439903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右矢印 90"/>
          <p:cNvSpPr/>
          <p:nvPr/>
        </p:nvSpPr>
        <p:spPr>
          <a:xfrm rot="16200000">
            <a:off x="6645808" y="6035806"/>
            <a:ext cx="746978" cy="398162"/>
          </a:xfrm>
          <a:prstGeom prst="rightArrow">
            <a:avLst>
              <a:gd name="adj1" fmla="val 50000"/>
              <a:gd name="adj2" fmla="val 80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右矢印 91"/>
          <p:cNvSpPr/>
          <p:nvPr/>
        </p:nvSpPr>
        <p:spPr>
          <a:xfrm rot="16200000">
            <a:off x="1347016" y="6035805"/>
            <a:ext cx="746979" cy="398162"/>
          </a:xfrm>
          <a:prstGeom prst="rightArrow">
            <a:avLst>
              <a:gd name="adj1" fmla="val 50000"/>
              <a:gd name="adj2" fmla="val 80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 rot="10800000">
            <a:off x="6588676" y="6392376"/>
            <a:ext cx="439903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180433" y="5943979"/>
            <a:ext cx="4356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u="sng" dirty="0" smtClean="0">
                <a:solidFill>
                  <a:srgbClr val="FF0000"/>
                </a:solidFill>
              </a:rPr>
              <a:t>海岸</a:t>
            </a:r>
            <a:r>
              <a:rPr lang="ja-JP" altLang="en-US" sz="2400" b="1" u="sng" dirty="0">
                <a:solidFill>
                  <a:srgbClr val="FF0000"/>
                </a:solidFill>
              </a:rPr>
              <a:t>線（＝陸と海の境界）</a:t>
            </a:r>
            <a:r>
              <a:rPr lang="ja-JP" altLang="en-US" sz="2400" b="1" u="sng" dirty="0" smtClean="0">
                <a:solidFill>
                  <a:srgbClr val="FF0000"/>
                </a:solidFill>
              </a:rPr>
              <a:t>で</a:t>
            </a:r>
            <a:endParaRPr lang="en-US" altLang="ja-JP" sz="2400" b="1" u="sng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b="1" u="sng" dirty="0" smtClean="0">
                <a:solidFill>
                  <a:srgbClr val="FF0000"/>
                </a:solidFill>
              </a:rPr>
              <a:t>明るさ</a:t>
            </a:r>
            <a:r>
              <a:rPr lang="ja-JP" altLang="en-US" sz="2400" b="1" u="sng" dirty="0">
                <a:solidFill>
                  <a:srgbClr val="FF0000"/>
                </a:solidFill>
              </a:rPr>
              <a:t>の違いが見られる</a:t>
            </a:r>
            <a:r>
              <a:rPr lang="ja-JP" altLang="en-US" sz="2400" b="1" u="sng" dirty="0" smtClean="0">
                <a:solidFill>
                  <a:srgbClr val="FF0000"/>
                </a:solidFill>
              </a:rPr>
              <a:t>はず</a:t>
            </a:r>
            <a:endParaRPr kumimoji="1" lang="ja-JP" alt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 animBg="1"/>
      <p:bldP spid="137" grpId="0"/>
      <p:bldP spid="138" grpId="0" animBg="1"/>
      <p:bldP spid="90" grpId="0" animBg="1"/>
      <p:bldP spid="91" grpId="0" animBg="1"/>
      <p:bldP spid="92" grpId="0" animBg="1"/>
      <p:bldP spid="9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抽出手法の検討 </a:t>
            </a:r>
            <a:r>
              <a:rPr lang="ja-JP" altLang="en-US" sz="2800" dirty="0" smtClean="0">
                <a:solidFill>
                  <a:prstClr val="white"/>
                </a:solidFill>
              </a:rPr>
              <a:t>～空間</a:t>
            </a:r>
            <a:r>
              <a:rPr lang="ja-JP" altLang="en-US" sz="2800" dirty="0">
                <a:solidFill>
                  <a:prstClr val="white"/>
                </a:solidFill>
              </a:rPr>
              <a:t>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SAR </a:t>
            </a:r>
            <a:r>
              <a:rPr lang="ja-JP" altLang="en-US" dirty="0"/>
              <a:t>画像においては、海岸線（＝陸と海の境界）で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後方散乱強度の差による明るさの違いが見られるはず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ja-JP" altLang="en-US" b="1" dirty="0">
                <a:solidFill>
                  <a:srgbClr val="FF0000"/>
                </a:solidFill>
              </a:rPr>
              <a:t>エッジ抽出手法の応用 </a:t>
            </a:r>
            <a:r>
              <a:rPr lang="ja-JP" altLang="en-US" dirty="0"/>
              <a:t>を</a:t>
            </a:r>
            <a:r>
              <a:rPr lang="ja-JP" altLang="en-US" dirty="0" smtClean="0"/>
              <a:t>考える</a:t>
            </a:r>
            <a:endParaRPr lang="en-US" altLang="ja-JP" dirty="0" smtClean="0"/>
          </a:p>
          <a:p>
            <a:r>
              <a:rPr lang="ja-JP" altLang="en-US" dirty="0" smtClean="0"/>
              <a:t>エッジ抽出</a:t>
            </a:r>
            <a:r>
              <a:rPr lang="en-US" altLang="ja-JP" dirty="0" smtClean="0"/>
              <a:t>…</a:t>
            </a:r>
            <a:r>
              <a:rPr lang="ja-JP" altLang="en-US" b="1" dirty="0" smtClean="0">
                <a:solidFill>
                  <a:srgbClr val="FF0000"/>
                </a:solidFill>
              </a:rPr>
              <a:t>空間フィルタ</a:t>
            </a:r>
            <a:r>
              <a:rPr lang="ja-JP" altLang="en-US" dirty="0" smtClean="0"/>
              <a:t>を用いる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元々の画像とフィルタで演算（畳込みなど）を行い、エッジを抽出</a:t>
            </a:r>
            <a:endParaRPr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38030"/>
              </p:ext>
            </p:extLst>
          </p:nvPr>
        </p:nvGraphicFramePr>
        <p:xfrm>
          <a:off x="670381" y="3749262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15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20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40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80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60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20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70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60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80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40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20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15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55</a:t>
                      </a:r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50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20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40</a:t>
                      </a:r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15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30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65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35</a:t>
                      </a:r>
                      <a:endParaRPr kumimoji="1" lang="ja-JP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75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80</a:t>
                      </a: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547922" y="6408119"/>
            <a:ext cx="3010665" cy="37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入力画像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（数値は画素値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649397"/>
              </p:ext>
            </p:extLst>
          </p:nvPr>
        </p:nvGraphicFramePr>
        <p:xfrm>
          <a:off x="4308443" y="4397262"/>
          <a:ext cx="12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-4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320246" y="5744688"/>
            <a:ext cx="327239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（例：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Laplacian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3558587" y="4829818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87" y="4829818"/>
                <a:ext cx="45365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5895778" y="4829817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78" y="4829817"/>
                <a:ext cx="36388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38799"/>
              </p:ext>
            </p:extLst>
          </p:nvPr>
        </p:nvGraphicFramePr>
        <p:xfrm>
          <a:off x="6550994" y="4181260"/>
          <a:ext cx="1728000" cy="172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/>
                <a:gridCol w="432000"/>
                <a:gridCol w="432000"/>
                <a:gridCol w="432000"/>
              </a:tblGrid>
              <a:tr h="443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43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-40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43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-210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74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-65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6404752" y="5926659"/>
            <a:ext cx="2188772" cy="37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出力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539366" y="4187374"/>
            <a:ext cx="1296000" cy="1295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7414994" y="4618802"/>
            <a:ext cx="422030" cy="422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74806" y="3798249"/>
            <a:ext cx="373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×0 +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×1 + … + 15×1 +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×0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 -40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2838893" y="4133973"/>
            <a:ext cx="4561367" cy="598035"/>
          </a:xfrm>
          <a:custGeom>
            <a:avLst/>
            <a:gdLst>
              <a:gd name="connsiteX0" fmla="*/ 0 w 4561367"/>
              <a:gd name="connsiteY0" fmla="*/ 45142 h 598035"/>
              <a:gd name="connsiteX1" fmla="*/ 2413591 w 4561367"/>
              <a:gd name="connsiteY1" fmla="*/ 55774 h 598035"/>
              <a:gd name="connsiteX2" fmla="*/ 4561367 w 4561367"/>
              <a:gd name="connsiteY2" fmla="*/ 598035 h 59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1367" h="598035">
                <a:moveTo>
                  <a:pt x="0" y="45142"/>
                </a:moveTo>
                <a:cubicBezTo>
                  <a:pt x="826681" y="4383"/>
                  <a:pt x="1653363" y="-36375"/>
                  <a:pt x="2413591" y="55774"/>
                </a:cubicBezTo>
                <a:cubicBezTo>
                  <a:pt x="3173819" y="147923"/>
                  <a:pt x="3867593" y="372979"/>
                  <a:pt x="4561367" y="59803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7922" y="3207050"/>
            <a:ext cx="2085863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例：畳込み演算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67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抽出手法の検討 </a:t>
            </a:r>
            <a:r>
              <a:rPr lang="ja-JP" altLang="en-US" sz="2800" dirty="0" smtClean="0">
                <a:solidFill>
                  <a:prstClr val="white"/>
                </a:solidFill>
              </a:rPr>
              <a:t>～問題点：スペックル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エッジを抽出する上での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問題点の </a:t>
            </a:r>
            <a:r>
              <a:rPr kumimoji="1" lang="en-US" altLang="ja-JP" dirty="0" smtClean="0"/>
              <a:t>1 </a:t>
            </a:r>
            <a:r>
              <a:rPr kumimoji="1" lang="ja-JP" altLang="en-US" dirty="0" smtClean="0"/>
              <a:t>つ</a:t>
            </a:r>
            <a:r>
              <a:rPr lang="en-US" altLang="ja-JP" dirty="0" smtClean="0"/>
              <a:t>…</a:t>
            </a:r>
            <a:r>
              <a:rPr lang="ja-JP" altLang="en-US" b="1" dirty="0" smtClean="0">
                <a:solidFill>
                  <a:srgbClr val="FF0000"/>
                </a:solidFill>
              </a:rPr>
              <a:t>スペックル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画像の </a:t>
            </a:r>
            <a:r>
              <a:rPr kumimoji="1" lang="en-US" altLang="ja-JP" dirty="0" smtClean="0"/>
              <a:t>1 </a:t>
            </a:r>
            <a:r>
              <a:rPr kumimoji="1" lang="ja-JP" altLang="en-US" dirty="0" smtClean="0"/>
              <a:t>ピクセルの明暗は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分解能幅にある点散乱体からの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後方散乱の和で決まる</a:t>
            </a:r>
            <a:endParaRPr lang="en-US" altLang="ja-JP" dirty="0"/>
          </a:p>
          <a:p>
            <a:pPr lvl="1"/>
            <a:r>
              <a:rPr lang="ja-JP" altLang="en-US" dirty="0" smtClean="0"/>
              <a:t>点散乱体からの後方散乱は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それぞれ位相が異なるので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後方散乱波の位相はランダムになる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点散乱体の数も異なるので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後方散乱波の振幅も違いが生じる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SAR </a:t>
            </a:r>
            <a:r>
              <a:rPr lang="ja-JP" altLang="en-US" dirty="0" smtClean="0"/>
              <a:t>の原理上、スペックルの発生は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避けられない</a:t>
            </a:r>
            <a:endParaRPr kumimoji="1"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40" y="1155161"/>
            <a:ext cx="3609089" cy="18271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3" y="2982319"/>
            <a:ext cx="3417701" cy="240261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453136" y="5466089"/>
            <a:ext cx="360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出典：大内和夫「合成開口レーダの基礎」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96195" y="463509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→このようなランダム性から生じる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ノイズ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スペックル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と呼ぶ</a:t>
            </a:r>
            <a:endParaRPr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0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抽出手法の検討 </a:t>
            </a:r>
            <a:r>
              <a:rPr lang="ja-JP" altLang="en-US" sz="2800" dirty="0" smtClean="0">
                <a:solidFill>
                  <a:prstClr val="white"/>
                </a:solidFill>
              </a:rPr>
              <a:t>～問題点：スペックル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エッジを抽出する上での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問題点の </a:t>
            </a:r>
            <a:r>
              <a:rPr kumimoji="1" lang="en-US" altLang="ja-JP" dirty="0" smtClean="0"/>
              <a:t>1 </a:t>
            </a:r>
            <a:r>
              <a:rPr kumimoji="1" lang="ja-JP" altLang="en-US" dirty="0" smtClean="0"/>
              <a:t>つ</a:t>
            </a:r>
            <a:r>
              <a:rPr lang="en-US" altLang="ja-JP" dirty="0" smtClean="0"/>
              <a:t>…</a:t>
            </a:r>
            <a:r>
              <a:rPr lang="ja-JP" altLang="en-US" b="1" dirty="0" smtClean="0">
                <a:solidFill>
                  <a:srgbClr val="FF0000"/>
                </a:solidFill>
              </a:rPr>
              <a:t>スペックル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画像の </a:t>
            </a:r>
            <a:r>
              <a:rPr kumimoji="1" lang="en-US" altLang="ja-JP" dirty="0" smtClean="0"/>
              <a:t>1 </a:t>
            </a:r>
            <a:r>
              <a:rPr kumimoji="1" lang="ja-JP" altLang="en-US" dirty="0" smtClean="0"/>
              <a:t>ピクセルの明暗は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分解能幅にある点散乱体からの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後方散乱の和で決まる</a:t>
            </a:r>
            <a:endParaRPr lang="en-US" altLang="ja-JP" dirty="0"/>
          </a:p>
          <a:p>
            <a:pPr lvl="1"/>
            <a:r>
              <a:rPr lang="ja-JP" altLang="en-US" dirty="0" smtClean="0"/>
              <a:t>点散乱体からの後方散乱は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それぞれ位相が異なるので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後方散乱波の位相はランダムになる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点散乱体の数も異なるので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後方散乱波の振幅も違いが生じる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SAR </a:t>
            </a:r>
            <a:r>
              <a:rPr lang="ja-JP" altLang="en-US" dirty="0" smtClean="0"/>
              <a:t>の原理上、スペックルの発生は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避けられない</a:t>
            </a:r>
            <a:endParaRPr kumimoji="1"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8839-6945-4CAB-8ABC-38725604EB0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40" y="1155161"/>
            <a:ext cx="3609089" cy="18271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3" y="2982319"/>
            <a:ext cx="3417701" cy="240261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453136" y="5466089"/>
            <a:ext cx="360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出典：大内和夫「合成開口レーダの基礎」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96195" y="463509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→このようなランダム性から生じる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ノイズ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スペックル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と呼ぶ</a:t>
            </a:r>
            <a:endParaRPr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-1" y="831791"/>
            <a:ext cx="9144001" cy="60262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1171072" y="1636296"/>
            <a:ext cx="6801853" cy="155881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ノイズが大きい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空間</a:t>
            </a: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フィルタでのエッジ抽出は</a:t>
            </a:r>
            <a:r>
              <a:rPr lang="ja-JP" altLang="en-US" sz="2800" b="1" dirty="0">
                <a:solidFill>
                  <a:srgbClr val="FF0000"/>
                </a:solidFill>
              </a:rPr>
              <a:t>困難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ja-JP" altLang="en-US" sz="2800" b="1" u="sng" dirty="0">
                <a:solidFill>
                  <a:srgbClr val="FF0000"/>
                </a:solidFill>
              </a:rPr>
              <a:t>ノイズを除去する</a:t>
            </a:r>
            <a:r>
              <a:rPr lang="ja-JP" altLang="en-US" sz="2800" b="1" u="sng" dirty="0" smtClean="0">
                <a:solidFill>
                  <a:srgbClr val="FF0000"/>
                </a:solidFill>
              </a:rPr>
              <a:t>必要がある</a:t>
            </a:r>
            <a:endParaRPr lang="ja-JP" alt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12" name="下矢印 11"/>
          <p:cNvSpPr/>
          <p:nvPr/>
        </p:nvSpPr>
        <p:spPr>
          <a:xfrm>
            <a:off x="4302367" y="3458678"/>
            <a:ext cx="539262" cy="664307"/>
          </a:xfrm>
          <a:prstGeom prst="down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171072" y="4436978"/>
            <a:ext cx="6801853" cy="155881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画像のノイズ</a:t>
            </a: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除去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の分野で</a:t>
            </a:r>
            <a:r>
              <a:rPr lang="en-US" altLang="ja-JP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近年大きな成果を挙げている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ja-JP" altLang="en-US" sz="2800" b="1" u="sng" dirty="0" smtClean="0">
                <a:solidFill>
                  <a:srgbClr val="FF0000"/>
                </a:solidFill>
              </a:rPr>
              <a:t>スパースモデリング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を用いる</a:t>
            </a:r>
            <a:endParaRPr lang="ja-JP" altLang="en-US" sz="28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1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レトロスペクト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PAexゴシック">
      <a:majorFont>
        <a:latin typeface="IPAexゴシック"/>
        <a:ea typeface="IPAexゴシック"/>
        <a:cs typeface=""/>
      </a:majorFont>
      <a:minorFont>
        <a:latin typeface="IPAexゴシック"/>
        <a:ea typeface="IPAexゴシック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13479</TotalTime>
  <Words>1552</Words>
  <Application>Microsoft Office PowerPoint</Application>
  <PresentationFormat>画面に合わせる (4:3)</PresentationFormat>
  <Paragraphs>490</Paragraphs>
  <Slides>27</Slides>
  <Notes>5</Notes>
  <HiddenSlides>14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Calibri</vt:lpstr>
      <vt:lpstr>Wingdings</vt:lpstr>
      <vt:lpstr>Cambria Math</vt:lpstr>
      <vt:lpstr>IPAexゴシック</vt:lpstr>
      <vt:lpstr>ＭＳ Ｐゴシック</vt:lpstr>
      <vt:lpstr>レトロスペクト</vt:lpstr>
      <vt:lpstr>空間フィルタと機械学習を用いた SAR 画像による海岸線抽出</vt:lpstr>
      <vt:lpstr>研究の背景</vt:lpstr>
      <vt:lpstr>研究の背景</vt:lpstr>
      <vt:lpstr>研究の背景</vt:lpstr>
      <vt:lpstr>研究の背景・目的</vt:lpstr>
      <vt:lpstr>抽出手法の検討 ～SAR 画像の原理</vt:lpstr>
      <vt:lpstr>抽出手法の検討 ～空間フィルタ</vt:lpstr>
      <vt:lpstr>抽出手法の検討 ～問題点：スペックル</vt:lpstr>
      <vt:lpstr>抽出手法の検討 ～問題点：スペックル</vt:lpstr>
      <vt:lpstr>抽出手法の検討 ～スパースモデリング</vt:lpstr>
      <vt:lpstr>抽出手法の検討 ～スパースモデリング</vt:lpstr>
      <vt:lpstr>抽出手法の検討 ～スパースモデリング</vt:lpstr>
      <vt:lpstr>今後の方針</vt:lpstr>
      <vt:lpstr>SAR の詳細</vt:lpstr>
      <vt:lpstr>SAR の詳細</vt:lpstr>
      <vt:lpstr>SAR の詳細</vt:lpstr>
      <vt:lpstr>SAR 画像の特徴</vt:lpstr>
      <vt:lpstr>抽出手法の検討 ～エッジ抽出手法の例</vt:lpstr>
      <vt:lpstr>抽出手法の検討 ～エッジ抽出手法の例</vt:lpstr>
      <vt:lpstr>抽出手法の検討 ～エッジ抽出手法の例</vt:lpstr>
      <vt:lpstr>抽出手法の検討 ～エッジ抽出手法の例</vt:lpstr>
      <vt:lpstr>抽出手法の検討 ～エッジ抽出手法の例</vt:lpstr>
      <vt:lpstr>抽出手法の検討 ～エッジ抽出手法の例</vt:lpstr>
      <vt:lpstr>抽出手法の検討 ～スパースモデリング</vt:lpstr>
      <vt:lpstr>抽出手法の検討 ～スパースモデリング</vt:lpstr>
      <vt:lpstr>ノイズ除去をしない場合</vt:lpstr>
      <vt:lpstr>参考文献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学生ゼミ2016</dc:title>
  <dc:creator>Takashi Ohkura</dc:creator>
  <cp:lastModifiedBy>Takashi Ohkura</cp:lastModifiedBy>
  <cp:revision>1097</cp:revision>
  <dcterms:created xsi:type="dcterms:W3CDTF">2014-11-05T11:50:13Z</dcterms:created>
  <dcterms:modified xsi:type="dcterms:W3CDTF">2017-02-10T02:46:00Z</dcterms:modified>
</cp:coreProperties>
</file>